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2"/>
  </p:notesMasterIdLst>
  <p:sldIdLst>
    <p:sldId id="257" r:id="rId2"/>
    <p:sldId id="278" r:id="rId3"/>
    <p:sldId id="258" r:id="rId4"/>
    <p:sldId id="259" r:id="rId5"/>
    <p:sldId id="279" r:id="rId6"/>
    <p:sldId id="260" r:id="rId7"/>
    <p:sldId id="261" r:id="rId8"/>
    <p:sldId id="280" r:id="rId9"/>
    <p:sldId id="262" r:id="rId10"/>
    <p:sldId id="281" r:id="rId11"/>
    <p:sldId id="263" r:id="rId12"/>
    <p:sldId id="264" r:id="rId13"/>
    <p:sldId id="282" r:id="rId14"/>
    <p:sldId id="283" r:id="rId15"/>
    <p:sldId id="265" r:id="rId16"/>
    <p:sldId id="266" r:id="rId17"/>
    <p:sldId id="267" r:id="rId18"/>
    <p:sldId id="268" r:id="rId19"/>
    <p:sldId id="269" r:id="rId20"/>
    <p:sldId id="270" r:id="rId21"/>
    <p:sldId id="271" r:id="rId22"/>
    <p:sldId id="272" r:id="rId23"/>
    <p:sldId id="286" r:id="rId24"/>
    <p:sldId id="273" r:id="rId25"/>
    <p:sldId id="274" r:id="rId26"/>
    <p:sldId id="275" r:id="rId27"/>
    <p:sldId id="287" r:id="rId28"/>
    <p:sldId id="276" r:id="rId29"/>
    <p:sldId id="277" r:id="rId30"/>
    <p:sldId id="289"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CBDD90-5203-4D1B-B64E-2A94DDC5ED1E}" type="datetimeFigureOut">
              <a:rPr lang="tr-TR" smtClean="0"/>
              <a:pPr/>
              <a:t>25.05.2013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839CB2-2842-4BE8-B4C5-CDB513F1D64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125E16FE-85EB-4BA3-A5FE-01CDBF62F8BC}" type="datetime1">
              <a:rPr lang="tr-TR" smtClean="0"/>
              <a:pPr/>
              <a:t>25.05.2013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36091D9-D1D3-4F2D-968F-3E0EEA7480DB}" type="datetime1">
              <a:rPr lang="tr-TR" smtClean="0"/>
              <a:pPr/>
              <a:t>25.05.2013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0805FCA-9E62-43AF-B162-D0513230A0AE}" type="datetime1">
              <a:rPr lang="tr-TR" smtClean="0"/>
              <a:pPr/>
              <a:t>25.05.2013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9978A0D-FF34-40A6-9F08-A82E5C93D632}" type="datetime1">
              <a:rPr lang="tr-TR" smtClean="0"/>
              <a:pPr/>
              <a:t>25.05.2013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2FC5B57-99E1-493C-A46D-6E0C8257304E}" type="datetime1">
              <a:rPr lang="tr-TR" smtClean="0"/>
              <a:pPr/>
              <a:t>25.05.2013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24DB15F-AD86-41C5-98D9-5706A008F040}" type="datetime1">
              <a:rPr lang="tr-TR" smtClean="0"/>
              <a:pPr/>
              <a:t>25.05.2013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1EB860E4-3AA9-4841-B6BA-B820458CED7D}" type="datetime1">
              <a:rPr lang="tr-TR" smtClean="0"/>
              <a:pPr/>
              <a:t>25.05.2013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840E2550-D6B0-40FA-9CD6-035A97069C58}" type="datetime1">
              <a:rPr lang="tr-TR" smtClean="0"/>
              <a:pPr/>
              <a:t>25.05.2013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4F22FFB-EA83-4B45-9D19-00AA867BEF0C}" type="datetime1">
              <a:rPr lang="tr-TR" smtClean="0"/>
              <a:pPr/>
              <a:t>25.05.2013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2FA78FB-B632-44FE-AA13-CF952508382C}" type="datetime1">
              <a:rPr lang="tr-TR" smtClean="0"/>
              <a:pPr/>
              <a:t>25.05.2013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FA747FC-4A3C-4E24-8B7B-55CFAB86AA3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C99A11A-C45B-4E47-929F-16D1CC830952}" type="datetime1">
              <a:rPr lang="tr-TR" smtClean="0"/>
              <a:pPr/>
              <a:t>25.05.2013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0FA747FC-4A3C-4E24-8B7B-55CFAB86AA3F}"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6B1E3A4-A3E7-455E-93E8-1CC6C057FED7}" type="datetime1">
              <a:rPr lang="tr-TR" smtClean="0"/>
              <a:pPr/>
              <a:t>25.05.2013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FA747FC-4A3C-4E24-8B7B-55CFAB86AA3F}"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evzier@halic.edu.tr" TargetMode="External"/><Relationship Id="rId2" Type="http://schemas.openxmlformats.org/officeDocument/2006/relationships/hyperlink" Target="mailto:fevzier@dogruakademikdanismanli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1115616" y="476672"/>
            <a:ext cx="7200800" cy="1944216"/>
          </a:xfrm>
        </p:spPr>
        <p:txBody>
          <a:bodyPr>
            <a:normAutofit/>
          </a:bodyPr>
          <a:lstStyle/>
          <a:p>
            <a:pPr algn="ctr"/>
            <a:r>
              <a:rPr lang="tr-TR" sz="2800" b="1" dirty="0" smtClean="0"/>
              <a:t>DOĞRU AKADEMİK DANIŞMANLIK </a:t>
            </a:r>
            <a:r>
              <a:rPr lang="tr-TR" dirty="0" smtClean="0"/>
              <a:t/>
            </a:r>
            <a:br>
              <a:rPr lang="tr-TR" dirty="0" smtClean="0"/>
            </a:br>
            <a:r>
              <a:rPr lang="tr-TR" sz="2800" dirty="0" err="1" smtClean="0">
                <a:hlinkClick r:id="rId2"/>
              </a:rPr>
              <a:t>fevzier</a:t>
            </a:r>
            <a:r>
              <a:rPr lang="tr-TR" sz="2800" dirty="0" smtClean="0">
                <a:hlinkClick r:id="rId2"/>
              </a:rPr>
              <a:t>@</a:t>
            </a:r>
            <a:r>
              <a:rPr lang="tr-TR" sz="2800" dirty="0" err="1" smtClean="0">
                <a:hlinkClick r:id="rId2"/>
              </a:rPr>
              <a:t>dogruakademikdanismanlik</a:t>
            </a:r>
            <a:r>
              <a:rPr lang="tr-TR" sz="2800" dirty="0" smtClean="0">
                <a:hlinkClick r:id="rId2"/>
              </a:rPr>
              <a:t>.com</a:t>
            </a:r>
            <a:r>
              <a:rPr lang="tr-TR" sz="2800" dirty="0" smtClean="0"/>
              <a:t/>
            </a:r>
            <a:br>
              <a:rPr lang="tr-TR" sz="2800" dirty="0" smtClean="0"/>
            </a:br>
            <a:r>
              <a:rPr lang="tr-TR" sz="2800" dirty="0" err="1" smtClean="0">
                <a:hlinkClick r:id="rId3"/>
              </a:rPr>
              <a:t>fevzier</a:t>
            </a:r>
            <a:r>
              <a:rPr lang="tr-TR" sz="2800" dirty="0" smtClean="0">
                <a:hlinkClick r:id="rId3"/>
              </a:rPr>
              <a:t>@</a:t>
            </a:r>
            <a:r>
              <a:rPr lang="tr-TR" sz="2800" dirty="0" err="1" smtClean="0">
                <a:hlinkClick r:id="rId3"/>
              </a:rPr>
              <a:t>halic</a:t>
            </a:r>
            <a:r>
              <a:rPr lang="tr-TR" sz="2800" dirty="0" smtClean="0">
                <a:hlinkClick r:id="rId3"/>
              </a:rPr>
              <a:t>.edu.tr</a:t>
            </a:r>
            <a:r>
              <a:rPr lang="tr-TR" sz="2800" dirty="0" smtClean="0"/>
              <a:t/>
            </a:r>
            <a:br>
              <a:rPr lang="tr-TR" sz="2800" dirty="0" smtClean="0"/>
            </a:br>
            <a:r>
              <a:rPr lang="tr-TR" sz="2800" dirty="0" smtClean="0"/>
              <a:t>0532 708 85 48 </a:t>
            </a:r>
            <a:endParaRPr lang="tr-TR" sz="2800" dirty="0"/>
          </a:p>
        </p:txBody>
      </p:sp>
      <p:sp>
        <p:nvSpPr>
          <p:cNvPr id="5" name="4 Alt Başlık"/>
          <p:cNvSpPr>
            <a:spLocks noGrp="1"/>
          </p:cNvSpPr>
          <p:nvPr>
            <p:ph type="subTitle" idx="1"/>
          </p:nvPr>
        </p:nvSpPr>
        <p:spPr>
          <a:xfrm>
            <a:off x="683568" y="2708920"/>
            <a:ext cx="7848872" cy="3600400"/>
          </a:xfrm>
        </p:spPr>
        <p:txBody>
          <a:bodyPr>
            <a:normAutofit fontScale="92500" lnSpcReduction="10000"/>
          </a:bodyPr>
          <a:lstStyle/>
          <a:p>
            <a:pPr algn="ctr"/>
            <a:r>
              <a:rPr lang="tr-TR" sz="4000" b="1" dirty="0" smtClean="0">
                <a:solidFill>
                  <a:schemeClr val="tx1"/>
                </a:solidFill>
              </a:rPr>
              <a:t>İŞ  HAYATI AÇISINDAN </a:t>
            </a:r>
          </a:p>
          <a:p>
            <a:pPr algn="ctr"/>
            <a:r>
              <a:rPr lang="tr-TR" sz="4000" b="1" dirty="0" smtClean="0">
                <a:solidFill>
                  <a:schemeClr val="tx1"/>
                </a:solidFill>
              </a:rPr>
              <a:t>YENİ TÜRK TİCARET KANUNU</a:t>
            </a:r>
          </a:p>
          <a:p>
            <a:endParaRPr lang="tr-TR" b="1" dirty="0">
              <a:solidFill>
                <a:schemeClr val="tx1"/>
              </a:solidFill>
            </a:endParaRPr>
          </a:p>
          <a:p>
            <a:pPr algn="ctr"/>
            <a:r>
              <a:rPr lang="tr-TR" sz="2000" b="1" dirty="0" smtClean="0">
                <a:solidFill>
                  <a:schemeClr val="tx1"/>
                </a:solidFill>
              </a:rPr>
              <a:t>YRD.DOÇ.DR.FEVZİ ER </a:t>
            </a:r>
          </a:p>
          <a:p>
            <a:pPr algn="ctr"/>
            <a:r>
              <a:rPr lang="tr-TR" sz="2000" b="1" dirty="0" smtClean="0">
                <a:solidFill>
                  <a:schemeClr val="tx1"/>
                </a:solidFill>
              </a:rPr>
              <a:t>HALİÇ ÜNİVERSİTESİ, İŞLETME FAKÜLTESİ </a:t>
            </a:r>
          </a:p>
          <a:p>
            <a:pPr algn="ctr"/>
            <a:r>
              <a:rPr lang="tr-TR" sz="2000" b="1" dirty="0" smtClean="0">
                <a:solidFill>
                  <a:schemeClr val="tx1"/>
                </a:solidFill>
              </a:rPr>
              <a:t>  </a:t>
            </a:r>
          </a:p>
          <a:p>
            <a:pPr algn="ctr"/>
            <a:r>
              <a:rPr lang="tr-TR" sz="2000" b="1" dirty="0" smtClean="0">
                <a:solidFill>
                  <a:schemeClr val="tx1"/>
                </a:solidFill>
              </a:rPr>
              <a:t>31 MAYIS, 2013 </a:t>
            </a:r>
          </a:p>
          <a:p>
            <a:pPr algn="ctr"/>
            <a:r>
              <a:rPr lang="tr-TR" sz="2000" b="1" dirty="0" smtClean="0">
                <a:solidFill>
                  <a:schemeClr val="tx1"/>
                </a:solidFill>
              </a:rPr>
              <a:t>TİCARET VE SANAYİ ODASI </a:t>
            </a:r>
          </a:p>
          <a:p>
            <a:pPr algn="ctr"/>
            <a:r>
              <a:rPr lang="tr-TR" sz="2000" b="1" dirty="0" smtClean="0">
                <a:solidFill>
                  <a:schemeClr val="tx1"/>
                </a:solidFill>
              </a:rPr>
              <a:t>DÜZCE </a:t>
            </a:r>
          </a:p>
          <a:p>
            <a:endParaRPr lang="tr-TR" dirty="0">
              <a:solidFill>
                <a:schemeClr val="tx1"/>
              </a:solidFill>
            </a:endParaRPr>
          </a:p>
        </p:txBody>
      </p:sp>
      <p:sp>
        <p:nvSpPr>
          <p:cNvPr id="6" name="5 Slayt Numarası Yer Tutucusu"/>
          <p:cNvSpPr>
            <a:spLocks noGrp="1"/>
          </p:cNvSpPr>
          <p:nvPr>
            <p:ph type="sldNum" sz="quarter" idx="12"/>
          </p:nvPr>
        </p:nvSpPr>
        <p:spPr/>
        <p:txBody>
          <a:bodyPr/>
          <a:lstStyle/>
          <a:p>
            <a:fld id="{0FA747FC-4A3C-4E24-8B7B-55CFAB86AA3F}" type="slidenum">
              <a:rPr lang="tr-TR" smtClean="0"/>
              <a:pPr/>
              <a:t>1</a:t>
            </a:fld>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YTTK’DAN ÖNCEKİ ŞİRKET ALGISI</a:t>
            </a:r>
            <a:endParaRPr lang="tr-TR" dirty="0"/>
          </a:p>
        </p:txBody>
      </p:sp>
      <p:sp>
        <p:nvSpPr>
          <p:cNvPr id="3" name="2 İçerik Yer Tutucusu"/>
          <p:cNvSpPr>
            <a:spLocks noGrp="1"/>
          </p:cNvSpPr>
          <p:nvPr>
            <p:ph idx="1"/>
          </p:nvPr>
        </p:nvSpPr>
        <p:spPr/>
        <p:txBody>
          <a:bodyPr/>
          <a:lstStyle/>
          <a:p>
            <a:pPr algn="just"/>
            <a:r>
              <a:rPr lang="tr-TR" dirty="0" smtClean="0"/>
              <a:t>Türkiye’de şirketler hukuku denince büyük bir kesim tarafından sadece bu 500 şirket algılanmaktadır. Türkiye’de birçok kimse düzenleme yapılaması istenirken sadece bu 500 şirketin dikkate alınması lazım geldiği görüşündedir ve bu görüşte olanların sayısı az değildir. TTK Komisyonu ilk önce kesin olarak bu görüşü reddetmiştir.</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10</a:t>
            </a:fld>
            <a:endParaRPr lang="tr-TR"/>
          </a:p>
        </p:txBody>
      </p:sp>
      <p:pic>
        <p:nvPicPr>
          <p:cNvPr id="4098" name="Picture 2" descr="C:\Users\ELINKA~1\AppData\Local\Temp\Rar$DIa0.367\8.jpg"/>
          <p:cNvPicPr>
            <a:picLocks noChangeAspect="1" noChangeArrowheads="1"/>
          </p:cNvPicPr>
          <p:nvPr/>
        </p:nvPicPr>
        <p:blipFill>
          <a:blip r:embed="rId2" cstate="print"/>
          <a:srcRect/>
          <a:stretch>
            <a:fillRect/>
          </a:stretch>
        </p:blipFill>
        <p:spPr bwMode="auto">
          <a:xfrm>
            <a:off x="0" y="4797152"/>
            <a:ext cx="9144000" cy="206084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92696"/>
            <a:ext cx="8229600" cy="1584176"/>
          </a:xfrm>
        </p:spPr>
        <p:txBody>
          <a:bodyPr>
            <a:normAutofit fontScale="90000"/>
          </a:bodyPr>
          <a:lstStyle/>
          <a:p>
            <a:pPr algn="ctr"/>
            <a:r>
              <a:rPr lang="tr-TR" sz="4400" b="1" dirty="0" smtClean="0"/>
              <a:t>YTTK BİLGİ TOPLUMUNU HEDEFLEMEKTEDİR</a:t>
            </a:r>
            <a:r>
              <a:rPr lang="tr-TR" sz="3500" dirty="0" smtClean="0"/>
              <a:t/>
            </a:r>
            <a:br>
              <a:rPr lang="tr-TR" sz="3500" dirty="0" smtClean="0"/>
            </a:br>
            <a:endParaRPr lang="tr-TR" sz="3500" dirty="0"/>
          </a:p>
        </p:txBody>
      </p:sp>
      <p:sp>
        <p:nvSpPr>
          <p:cNvPr id="3" name="2 İçerik Yer Tutucusu"/>
          <p:cNvSpPr>
            <a:spLocks noGrp="1"/>
          </p:cNvSpPr>
          <p:nvPr>
            <p:ph idx="1"/>
          </p:nvPr>
        </p:nvSpPr>
        <p:spPr>
          <a:xfrm>
            <a:off x="323528" y="2204864"/>
            <a:ext cx="8496944" cy="4119736"/>
          </a:xfrm>
        </p:spPr>
        <p:txBody>
          <a:bodyPr>
            <a:normAutofit fontScale="92500"/>
          </a:bodyPr>
          <a:lstStyle/>
          <a:p>
            <a:pPr algn="just"/>
            <a:r>
              <a:rPr lang="tr-TR" dirty="0" err="1" smtClean="0"/>
              <a:t>YTTK’dan</a:t>
            </a:r>
            <a:r>
              <a:rPr lang="tr-TR" dirty="0" smtClean="0"/>
              <a:t> önce mali tabloyu inceleyecek okuyucu esasında tabloyu bulmak mecburiyetinde, tablonun bulunduğu yere gitmek mecburiyetindeydi. Gerçi 500 şirketin tablosu yayınlanıyordu ama bunlar da özet tablolar olduğu için bir sonuç elde edilemiyordu. Bu kanun, 95 bin anonim ortaklığın ve 700 bin </a:t>
            </a:r>
            <a:r>
              <a:rPr lang="tr-TR" dirty="0" err="1" smtClean="0"/>
              <a:t>limited</a:t>
            </a:r>
            <a:r>
              <a:rPr lang="tr-TR" dirty="0" smtClean="0"/>
              <a:t> şirketin her birinin bir internet sitesi açmasını, bir internet sitesi var ise bu sitenin bir bölümünü bilgi toplumu hizmetlerine özgülemesini öngörmüştür. Bilgi toplumu hizmetleri bir slogan değil, bir hukuki terimdir. Bilgi hizmetleriyle kastedilen; doğru bilgiye toplumun ulaşabilmesi demektir.</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11</a:t>
            </a:fld>
            <a:endParaRPr lang="tr-T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4000" b="1" dirty="0" smtClean="0"/>
              <a:t>YTTK BİLGİ TOPLUMUNU HEDEFLEMEKTEDİR</a:t>
            </a:r>
            <a:endParaRPr lang="tr-TR" sz="4000" dirty="0"/>
          </a:p>
        </p:txBody>
      </p:sp>
      <p:sp>
        <p:nvSpPr>
          <p:cNvPr id="3" name="2 İçerik Yer Tutucusu"/>
          <p:cNvSpPr>
            <a:spLocks noGrp="1"/>
          </p:cNvSpPr>
          <p:nvPr>
            <p:ph idx="1"/>
          </p:nvPr>
        </p:nvSpPr>
        <p:spPr/>
        <p:txBody>
          <a:bodyPr>
            <a:normAutofit/>
          </a:bodyPr>
          <a:lstStyle/>
          <a:p>
            <a:pPr algn="just"/>
            <a:r>
              <a:rPr lang="tr-TR" dirty="0" smtClean="0"/>
              <a:t>Bilgi toplumu, bilgili toplum değil, kendisine bilgi verilen, verilen bilginin sınandığı, denetlendiği ve ulaşmak isteyenin de engellenmeden bulunduğu yerden ulaşabildiği bilgi demektir. İnternet sitesine sınırlı bir şekilde olmamak üzere şu içerikler konacaktır. Şirketin bütün mali tabloları, 5 yıl orada kalacaktır.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12</a:t>
            </a:fld>
            <a:endParaRPr lang="tr-TR"/>
          </a:p>
        </p:txBody>
      </p:sp>
      <p:pic>
        <p:nvPicPr>
          <p:cNvPr id="5122" name="Picture 2" descr="C:\Users\ELINKA~1\AppData\Local\Temp\Rar$DIa0.611\5.jpg"/>
          <p:cNvPicPr>
            <a:picLocks noChangeAspect="1" noChangeArrowheads="1"/>
          </p:cNvPicPr>
          <p:nvPr/>
        </p:nvPicPr>
        <p:blipFill>
          <a:blip r:embed="rId2" cstate="print"/>
          <a:srcRect/>
          <a:stretch>
            <a:fillRect/>
          </a:stretch>
        </p:blipFill>
        <p:spPr bwMode="auto">
          <a:xfrm>
            <a:off x="4788024" y="4581128"/>
            <a:ext cx="4355976" cy="227687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4000" b="1" dirty="0" smtClean="0"/>
              <a:t>YTTK BİLGİ TOPLUMUNU HEDEFLEMEKTEDİR</a:t>
            </a:r>
            <a:endParaRPr lang="tr-TR" sz="4000" dirty="0"/>
          </a:p>
        </p:txBody>
      </p:sp>
      <p:sp>
        <p:nvSpPr>
          <p:cNvPr id="3" name="2 İçerik Yer Tutucusu"/>
          <p:cNvSpPr>
            <a:spLocks noGrp="1"/>
          </p:cNvSpPr>
          <p:nvPr>
            <p:ph idx="1"/>
          </p:nvPr>
        </p:nvSpPr>
        <p:spPr/>
        <p:txBody>
          <a:bodyPr/>
          <a:lstStyle/>
          <a:p>
            <a:pPr algn="just"/>
            <a:r>
              <a:rPr lang="tr-TR" dirty="0" smtClean="0"/>
              <a:t>Mali tablo dediğimiz zaman Türkiye’nin bugüne kadar bildiği ve kabul ettiği iki tablo kastedilmemektedir, dört tablo ve ekleri kast edilmektedir. Bu dört tablo da bilanço, gelir tablosu, nakit akım tablosu ve </a:t>
            </a:r>
            <a:r>
              <a:rPr lang="tr-TR" dirty="0" err="1" smtClean="0"/>
              <a:t>özvarlık</a:t>
            </a:r>
            <a:r>
              <a:rPr lang="tr-TR" dirty="0" smtClean="0"/>
              <a:t> değişim tablosudur. Buraya hem yönetim kurulu faaliyet raporunun, hem denetçi raporlarının, hem genel kurulu toplantıya çağırma davetinin gündeminin ve diğer genel kurul belgelerinin konulması mecburidir.</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13</a:t>
            </a:fld>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14</a:t>
            </a:fld>
            <a:endParaRPr lang="tr-TR"/>
          </a:p>
        </p:txBody>
      </p:sp>
      <p:pic>
        <p:nvPicPr>
          <p:cNvPr id="6146" name="Picture 2" descr="C:\Users\ELINKA~1\AppData\Local\Temp\Rar$DIa0.377\2.jp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442424"/>
          </a:xfrm>
        </p:spPr>
        <p:txBody>
          <a:bodyPr>
            <a:normAutofit fontScale="90000"/>
          </a:bodyPr>
          <a:lstStyle/>
          <a:p>
            <a:pPr algn="ctr"/>
            <a:r>
              <a:rPr lang="tr-TR" dirty="0" smtClean="0"/>
              <a:t/>
            </a:r>
            <a:br>
              <a:rPr lang="tr-TR" dirty="0" smtClean="0"/>
            </a:br>
            <a:r>
              <a:rPr lang="tr-TR" sz="5400" b="1" dirty="0" smtClean="0"/>
              <a:t> </a:t>
            </a:r>
            <a:r>
              <a:rPr lang="tr-TR" sz="4400" b="1" dirty="0" smtClean="0"/>
              <a:t>YTTK İŞLETMELERİ ORTAK DİLDE BULUŞTURUYOR</a:t>
            </a:r>
            <a:endParaRPr lang="tr-TR" sz="4400" dirty="0"/>
          </a:p>
        </p:txBody>
      </p:sp>
      <p:sp>
        <p:nvSpPr>
          <p:cNvPr id="3" name="2 İçerik Yer Tutucusu"/>
          <p:cNvSpPr>
            <a:spLocks noGrp="1"/>
          </p:cNvSpPr>
          <p:nvPr>
            <p:ph idx="1"/>
          </p:nvPr>
        </p:nvSpPr>
        <p:spPr>
          <a:xfrm>
            <a:off x="457200" y="2132856"/>
            <a:ext cx="8229600" cy="4191744"/>
          </a:xfrm>
        </p:spPr>
        <p:txBody>
          <a:bodyPr>
            <a:normAutofit lnSpcReduction="10000"/>
          </a:bodyPr>
          <a:lstStyle/>
          <a:p>
            <a:pPr algn="just"/>
            <a:r>
              <a:rPr lang="tr-TR" dirty="0" smtClean="0"/>
              <a:t>Türkiye’deki her işletme IFRS veya UFRS diye adlandırdığımız uluslararası finansal raporlama standartlarını uygulamayacaktır. Bunlar büyük ölçekli şirketler içindir. Küçük ve orta ölçekli şirketlerde yine uluslararası nitelikte olup yine piyasaların dilini aksettiren KOBİ </a:t>
            </a:r>
            <a:r>
              <a:rPr lang="tr-TR" dirty="0" err="1" smtClean="0"/>
              <a:t>lere</a:t>
            </a:r>
            <a:r>
              <a:rPr lang="tr-TR" dirty="0" smtClean="0"/>
              <a:t> ilişkin standartlar uygulanacak. Bu standartlar, Türkiye muhasebe standartları dediğimiz ama esasında uluslararası finansal raporlama standartlarının özdeşi olan standartların daha basit şeklidir. Demek ki ikinci grubu KOBİ’ler teşkil edecek, üçüncü grup mikro işletmeler.</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15</a:t>
            </a:fld>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4000" b="1" dirty="0" smtClean="0"/>
              <a:t>YTTK İŞLETMELERİ ORTAK DİLDE BULUŞTURUYOR</a:t>
            </a:r>
            <a:endParaRPr lang="tr-TR" sz="4000" dirty="0"/>
          </a:p>
        </p:txBody>
      </p:sp>
      <p:sp>
        <p:nvSpPr>
          <p:cNvPr id="3" name="2 İçerik Yer Tutucusu"/>
          <p:cNvSpPr>
            <a:spLocks noGrp="1"/>
          </p:cNvSpPr>
          <p:nvPr>
            <p:ph idx="1"/>
          </p:nvPr>
        </p:nvSpPr>
        <p:spPr>
          <a:xfrm>
            <a:off x="457200" y="2060848"/>
            <a:ext cx="8229600" cy="4263752"/>
          </a:xfrm>
        </p:spPr>
        <p:txBody>
          <a:bodyPr>
            <a:normAutofit fontScale="92500"/>
          </a:bodyPr>
          <a:lstStyle/>
          <a:p>
            <a:pPr algn="just"/>
            <a:r>
              <a:rPr lang="tr-TR" dirty="0" smtClean="0"/>
              <a:t>Mikro işletmelere Türkiye Muhasebe Standartları Kurulu (TMSK) KOBİ’lere ait standartlardan hangilerinin uygulanmasını uygun görmüşse, o standartlar uygulanacaktır. Bunun bir istisnası yok. Burada bir problem var ki orada da size bir mesaj var. Türkiye’de özerk kuruluşlar her kuralı kendi koymak istiyor. Çok başlılık onlar için hiç önemli değil. Onun için Türkiye’de özerk her kuruluş kendi muhasebe standardını kendi koymak istiyor. Yakın zamana kadar Maliye’nin standartları vardı. Bugün SPK standartları var. Yakın zamana kadar </a:t>
            </a:r>
            <a:r>
              <a:rPr lang="tr-TR" dirty="0" err="1" smtClean="0"/>
              <a:t>BDDK’nın</a:t>
            </a:r>
            <a:r>
              <a:rPr lang="tr-TR" dirty="0" smtClean="0"/>
              <a:t> kendi standartları vardı.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16</a:t>
            </a:fld>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860816"/>
          </a:xfrm>
        </p:spPr>
        <p:txBody>
          <a:bodyPr>
            <a:normAutofit fontScale="90000"/>
          </a:bodyPr>
          <a:lstStyle/>
          <a:p>
            <a:pPr algn="ctr"/>
            <a:r>
              <a:rPr lang="tr-TR" sz="4400" b="1" dirty="0" smtClean="0"/>
              <a:t>YENİ TÜRK TİCARET KANUNU ŞİRKETLERE ŞUNLARI SÖYLÜYOR</a:t>
            </a:r>
            <a:r>
              <a:rPr lang="tr-TR" dirty="0" smtClean="0"/>
              <a:t/>
            </a:r>
            <a:br>
              <a:rPr lang="tr-TR" dirty="0" smtClean="0"/>
            </a:br>
            <a:endParaRPr lang="tr-TR" dirty="0"/>
          </a:p>
        </p:txBody>
      </p:sp>
      <p:sp>
        <p:nvSpPr>
          <p:cNvPr id="3" name="2 İçerik Yer Tutucusu"/>
          <p:cNvSpPr>
            <a:spLocks noGrp="1"/>
          </p:cNvSpPr>
          <p:nvPr>
            <p:ph idx="1"/>
          </p:nvPr>
        </p:nvSpPr>
        <p:spPr>
          <a:xfrm>
            <a:off x="457200" y="2924944"/>
            <a:ext cx="8229600" cy="3399656"/>
          </a:xfrm>
        </p:spPr>
        <p:txBody>
          <a:bodyPr/>
          <a:lstStyle/>
          <a:p>
            <a:pPr marL="514350" lvl="0" indent="-514350" algn="ctr">
              <a:buFont typeface="+mj-lt"/>
              <a:buAutoNum type="arabicPeriod"/>
            </a:pPr>
            <a:r>
              <a:rPr lang="tr-TR" sz="4000" b="1" dirty="0" smtClean="0"/>
              <a:t>Dünya riskini değerlendir. </a:t>
            </a:r>
            <a:endParaRPr lang="tr-TR" sz="4000" dirty="0" smtClean="0"/>
          </a:p>
          <a:p>
            <a:pPr marL="514350" lvl="0" indent="-514350" algn="ctr">
              <a:buFont typeface="+mj-lt"/>
              <a:buAutoNum type="arabicPeriod"/>
            </a:pPr>
            <a:r>
              <a:rPr lang="tr-TR" sz="4000" b="1" dirty="0" smtClean="0"/>
              <a:t>Ülke riskini değerlendir. </a:t>
            </a:r>
            <a:endParaRPr lang="tr-TR" sz="4000" dirty="0" smtClean="0"/>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17</a:t>
            </a:fld>
            <a:endParaRPr lang="tr-TR"/>
          </a:p>
        </p:txBody>
      </p:sp>
      <p:pic>
        <p:nvPicPr>
          <p:cNvPr id="7170" name="Picture 2" descr="C:\Users\ELINKA~1\AppData\Local\Temp\Rar$DIa0.888\10.jpg"/>
          <p:cNvPicPr>
            <a:picLocks noChangeAspect="1" noChangeArrowheads="1"/>
          </p:cNvPicPr>
          <p:nvPr/>
        </p:nvPicPr>
        <p:blipFill>
          <a:blip r:embed="rId2" cstate="print"/>
          <a:srcRect/>
          <a:stretch>
            <a:fillRect/>
          </a:stretch>
        </p:blipFill>
        <p:spPr bwMode="auto">
          <a:xfrm>
            <a:off x="5148064" y="4293096"/>
            <a:ext cx="3995936" cy="2564904"/>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212744"/>
          </a:xfrm>
        </p:spPr>
        <p:txBody>
          <a:bodyPr>
            <a:noAutofit/>
          </a:bodyPr>
          <a:lstStyle/>
          <a:p>
            <a:pPr algn="ctr"/>
            <a:r>
              <a:rPr lang="tr-TR" sz="4000" b="1" dirty="0" smtClean="0"/>
              <a:t>YENİ TÜRK TİCARET KANUNU ŞİRKETLERE ŞUNLARI SÖYLÜYOR</a:t>
            </a:r>
            <a:endParaRPr lang="tr-TR" sz="4000" dirty="0"/>
          </a:p>
        </p:txBody>
      </p:sp>
      <p:sp>
        <p:nvSpPr>
          <p:cNvPr id="3" name="2 İçerik Yer Tutucusu"/>
          <p:cNvSpPr>
            <a:spLocks noGrp="1"/>
          </p:cNvSpPr>
          <p:nvPr>
            <p:ph idx="1"/>
          </p:nvPr>
        </p:nvSpPr>
        <p:spPr>
          <a:xfrm>
            <a:off x="457200" y="2420888"/>
            <a:ext cx="8229600" cy="3903712"/>
          </a:xfrm>
        </p:spPr>
        <p:txBody>
          <a:bodyPr/>
          <a:lstStyle/>
          <a:p>
            <a:pPr algn="just"/>
            <a:r>
              <a:rPr lang="tr-TR" dirty="0" smtClean="0"/>
              <a:t>YTTK şirketlere tavsiyelerde bulunarak bütçe yap, sen de bir risk değerlendirmesi yap. </a:t>
            </a:r>
            <a:r>
              <a:rPr lang="tr-TR" dirty="0" err="1" smtClean="0"/>
              <a:t>Konjonktürel</a:t>
            </a:r>
            <a:r>
              <a:rPr lang="tr-TR" dirty="0" smtClean="0"/>
              <a:t> riski değerlendir diyor. Ülke ekonomisi enflasyonun altındaysa eğer, senin yakın zamanda risk almana gerek yok sen bütün düşüncelerini bunun üzerine yapılandır. İstersen kapalı bir şirket ol, kriz geldi mi seni götürüyor.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18</a:t>
            </a:fld>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500776"/>
          </a:xfrm>
        </p:spPr>
        <p:txBody>
          <a:bodyPr>
            <a:normAutofit/>
          </a:bodyPr>
          <a:lstStyle/>
          <a:p>
            <a:pPr algn="ctr"/>
            <a:r>
              <a:rPr lang="tr-TR" sz="4000" b="1" dirty="0" smtClean="0"/>
              <a:t>YENİ TÜRK TİCARET KANUNU ŞİRKETLERE ŞUNLARI SÖYLÜYOR</a:t>
            </a:r>
            <a:endParaRPr lang="tr-TR" sz="4000" dirty="0"/>
          </a:p>
        </p:txBody>
      </p:sp>
      <p:sp>
        <p:nvSpPr>
          <p:cNvPr id="3" name="2 İçerik Yer Tutucusu"/>
          <p:cNvSpPr>
            <a:spLocks noGrp="1"/>
          </p:cNvSpPr>
          <p:nvPr>
            <p:ph idx="1"/>
          </p:nvPr>
        </p:nvSpPr>
        <p:spPr>
          <a:xfrm>
            <a:off x="323528" y="2636912"/>
            <a:ext cx="8496944" cy="3687688"/>
          </a:xfrm>
        </p:spPr>
        <p:txBody>
          <a:bodyPr>
            <a:normAutofit lnSpcReduction="10000"/>
          </a:bodyPr>
          <a:lstStyle/>
          <a:p>
            <a:pPr algn="just"/>
            <a:r>
              <a:rPr lang="tr-TR" dirty="0" smtClean="0"/>
              <a:t>Kriz ayrım yapmadığına göre şirketlere tavsiyelerde bulunarak bütçe yap, sen de bir risk değerlendirmesi yap. Türkiye’nin en zor alışacağı şey bu İş adamlarıyla yaptığım konuşmalarda sen ne karışıyorsun diyorlar. Batarsak biz batarız, sana ne oluyor diyorlar. Diyorum ki sen batarsan bu beni etkiler, bizim ekonomimizi de etkiler. Oradaki büyük direnci görüyorum. Bakın diyorum demek ki krizler atlatılabiliyor. Yeter ki disiplinli çalışalım bankalara bir disiplin geldi, krizi atlatabildik. </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19</a:t>
            </a:fld>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lstStyle/>
          <a:p>
            <a:endParaRPr lang="tr-TR" dirty="0"/>
          </a:p>
        </p:txBody>
      </p:sp>
      <p:sp>
        <p:nvSpPr>
          <p:cNvPr id="8" name="7 İçerik Yer Tutucusu"/>
          <p:cNvSpPr>
            <a:spLocks noGrp="1"/>
          </p:cNvSpPr>
          <p:nvPr>
            <p:ph idx="1"/>
          </p:nvPr>
        </p:nvSpPr>
        <p:spPr/>
        <p:txBody>
          <a:bodyPr/>
          <a:lstStyle/>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a:t>
            </a:fld>
            <a:endParaRPr lang="tr-TR"/>
          </a:p>
        </p:txBody>
      </p:sp>
      <p:pic>
        <p:nvPicPr>
          <p:cNvPr id="1026" name="Picture 2" descr="C:\Users\ELINKA~1\AppData\Local\Temp\Rar$DIa0.810\0.jpg"/>
          <p:cNvPicPr>
            <a:picLocks noChangeAspect="1" noChangeArrowheads="1"/>
          </p:cNvPicPr>
          <p:nvPr/>
        </p:nvPicPr>
        <p:blipFill>
          <a:blip r:embed="rId2" cstate="print"/>
          <a:srcRect/>
          <a:stretch>
            <a:fillRect/>
          </a:stretch>
        </p:blipFill>
        <p:spPr bwMode="auto">
          <a:xfrm>
            <a:off x="0" y="-2144"/>
            <a:ext cx="9144000" cy="68622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332656"/>
            <a:ext cx="8229600" cy="1872208"/>
          </a:xfrm>
        </p:spPr>
        <p:txBody>
          <a:bodyPr>
            <a:normAutofit fontScale="90000"/>
          </a:bodyPr>
          <a:lstStyle/>
          <a:p>
            <a:pPr algn="ctr"/>
            <a:r>
              <a:rPr lang="tr-TR" sz="4400" b="1" dirty="0" smtClean="0"/>
              <a:t>YTTK’NUNUN İŞ HAYATINA GETİRDİĞİ YENİLİKLER ŞUNLARDIR</a:t>
            </a:r>
            <a:r>
              <a:rPr lang="tr-TR" dirty="0" smtClean="0"/>
              <a:t/>
            </a:r>
            <a:br>
              <a:rPr lang="tr-TR" dirty="0" smtClean="0"/>
            </a:br>
            <a:endParaRPr lang="tr-TR" dirty="0"/>
          </a:p>
        </p:txBody>
      </p:sp>
      <p:sp>
        <p:nvSpPr>
          <p:cNvPr id="3" name="2 İçerik Yer Tutucusu"/>
          <p:cNvSpPr>
            <a:spLocks noGrp="1"/>
          </p:cNvSpPr>
          <p:nvPr>
            <p:ph idx="1"/>
          </p:nvPr>
        </p:nvSpPr>
        <p:spPr>
          <a:xfrm>
            <a:off x="457200" y="2204864"/>
            <a:ext cx="8229600" cy="4119736"/>
          </a:xfrm>
        </p:spPr>
        <p:txBody>
          <a:bodyPr/>
          <a:lstStyle/>
          <a:p>
            <a:pPr algn="just"/>
            <a:r>
              <a:rPr lang="tr-TR" dirty="0" smtClean="0"/>
              <a:t>Muhasebe mesleğinde kurumsallaşma YTTK ile yeni bir başlangıç olacaktır. Eski kanunda vergi için muhasebe yapılırken </a:t>
            </a:r>
            <a:r>
              <a:rPr lang="tr-TR" dirty="0" err="1" smtClean="0"/>
              <a:t>YTTK’da</a:t>
            </a:r>
            <a:r>
              <a:rPr lang="tr-TR" dirty="0" smtClean="0"/>
              <a:t> bilgi için muhasebe yapılacaktır. </a:t>
            </a:r>
          </a:p>
          <a:p>
            <a:pPr algn="just"/>
            <a:r>
              <a:rPr lang="tr-TR" dirty="0" smtClean="0"/>
              <a:t>Şirketlerin kuruluşu konusunda getirilen yenilikler, tek kişilik kurulması, şirket pay sahipliği ve sermaye yapısına ilişkin oluşturulan mekanizmalar, küçük pay sahibi ve yatırımcıyı koruyan düzenlemeler, şirketler topluluğu (holdingleşme) ile ilgili yenilikler.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20</a:t>
            </a:fld>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284752"/>
          </a:xfrm>
        </p:spPr>
        <p:txBody>
          <a:bodyPr>
            <a:normAutofit/>
          </a:bodyPr>
          <a:lstStyle/>
          <a:p>
            <a:pPr algn="ctr"/>
            <a:r>
              <a:rPr lang="tr-TR" sz="4000" b="1" dirty="0" smtClean="0"/>
              <a:t>YTTK’NUN İŞ HAYATINA GETİRDİĞİ YENİLİKLER ŞUNLARDIR</a:t>
            </a:r>
            <a:endParaRPr lang="tr-TR" sz="4000" dirty="0"/>
          </a:p>
        </p:txBody>
      </p:sp>
      <p:sp>
        <p:nvSpPr>
          <p:cNvPr id="3" name="2 İçerik Yer Tutucusu"/>
          <p:cNvSpPr>
            <a:spLocks noGrp="1"/>
          </p:cNvSpPr>
          <p:nvPr>
            <p:ph idx="1"/>
          </p:nvPr>
        </p:nvSpPr>
        <p:spPr>
          <a:xfrm>
            <a:off x="251520" y="2276872"/>
            <a:ext cx="8568952" cy="4176464"/>
          </a:xfrm>
        </p:spPr>
        <p:txBody>
          <a:bodyPr>
            <a:normAutofit fontScale="92500" lnSpcReduction="20000"/>
          </a:bodyPr>
          <a:lstStyle/>
          <a:p>
            <a:pPr algn="just"/>
            <a:r>
              <a:rPr lang="tr-TR" dirty="0" smtClean="0"/>
              <a:t>YTTK Türk şirketlerinin uluslararası piyasaların dilini konuşmasını sağlamayı ve uluslar arası standartlarda bağımsız denetimi getirmektedir. </a:t>
            </a:r>
          </a:p>
          <a:p>
            <a:pPr algn="just"/>
            <a:r>
              <a:rPr lang="tr-TR" dirty="0" smtClean="0"/>
              <a:t>Anonim şirketlerin yönetim kurulu ve genel kurallarına ilişkin getirilen yenilikler, genel kurallarda kurumsal temsilcilikler. </a:t>
            </a:r>
          </a:p>
          <a:p>
            <a:pPr algn="just"/>
            <a:r>
              <a:rPr lang="tr-TR" dirty="0" smtClean="0"/>
              <a:t>Ticari yaşamın birçok alanında şeffaflığa sağlamaya yönelik düzenlemeler, kurumsal yönetişim ilkelerinin benimsenmesi, halka açık olsun ve /veya olmasın her sermaye şirketinin internet sitesi açması ve bu sitede yıllık faaliyet raporlarının, finansal tabloların ve bağımsız denetim raporu başta olmak üzere sermaye piyasası aktörlerini ilgilendiren tüm bilgilerin konulması zorunluluğu.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21</a:t>
            </a:fld>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356760"/>
          </a:xfrm>
        </p:spPr>
        <p:txBody>
          <a:bodyPr>
            <a:normAutofit/>
          </a:bodyPr>
          <a:lstStyle/>
          <a:p>
            <a:pPr algn="ctr"/>
            <a:r>
              <a:rPr lang="tr-TR" sz="4000" b="1" dirty="0" smtClean="0"/>
              <a:t>YTTK’NUN İŞ HAYATINA GETİRDİĞİ YENİLİKLER ŞUNLARDIR</a:t>
            </a:r>
            <a:endParaRPr lang="tr-TR" sz="4000" dirty="0"/>
          </a:p>
        </p:txBody>
      </p:sp>
      <p:sp>
        <p:nvSpPr>
          <p:cNvPr id="3" name="2 İçerik Yer Tutucusu"/>
          <p:cNvSpPr>
            <a:spLocks noGrp="1"/>
          </p:cNvSpPr>
          <p:nvPr>
            <p:ph idx="1"/>
          </p:nvPr>
        </p:nvSpPr>
        <p:spPr>
          <a:xfrm>
            <a:off x="251520" y="2348880"/>
            <a:ext cx="8640960" cy="4176464"/>
          </a:xfrm>
        </p:spPr>
        <p:txBody>
          <a:bodyPr>
            <a:normAutofit fontScale="92500" lnSpcReduction="20000"/>
          </a:bodyPr>
          <a:lstStyle/>
          <a:p>
            <a:pPr algn="just"/>
            <a:r>
              <a:rPr lang="tr-TR" dirty="0" smtClean="0"/>
              <a:t>Sermaye şirketlerinde bağımsız denetim zorunluluğu, bağımsız denetim ise Uluslararası Finansal Raporlama Standartlarına (IFRS) göre düzenlenmiş finansal tabloların, Uluslararası Denetim Standartları (IAS) uyarınca denetlenmesi sonucu düzenlenen denetim raporları ile gerçekleştirilmesi. </a:t>
            </a:r>
          </a:p>
          <a:p>
            <a:pPr algn="just"/>
            <a:r>
              <a:rPr lang="tr-TR" dirty="0" smtClean="0"/>
              <a:t>Sermaye şirketlerinin birleşme, bölünme ve tür değiştirmelerinde ortaklar, pay sahipleri ve diğer ilgililerin çıkarlarını tam olarak koruyacak ayrıntılı düzenlemeler. </a:t>
            </a:r>
          </a:p>
          <a:p>
            <a:pPr algn="just"/>
            <a:r>
              <a:rPr lang="tr-TR" dirty="0" smtClean="0"/>
              <a:t>Sorumluluk sigortası uygulaması, haksız rekabetin önlenmesi, ticari işlerde faiz oranlarının belirlenmesi. </a:t>
            </a:r>
          </a:p>
          <a:p>
            <a:pPr algn="just"/>
            <a:r>
              <a:rPr lang="tr-TR" dirty="0" smtClean="0"/>
              <a:t>Kambiyo senetlerinde (çek,poliçe,bono) yeni düzenlemeler.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22</a:t>
            </a:fld>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23</a:t>
            </a:fld>
            <a:endParaRPr lang="tr-TR"/>
          </a:p>
        </p:txBody>
      </p:sp>
      <p:pic>
        <p:nvPicPr>
          <p:cNvPr id="8194" name="Picture 2" descr="C:\Users\ELINKA~1\AppData\Local\Temp\Rar$DIa0.217\11.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704088"/>
            <a:ext cx="8291264" cy="2004832"/>
          </a:xfrm>
        </p:spPr>
        <p:txBody>
          <a:bodyPr>
            <a:noAutofit/>
          </a:bodyPr>
          <a:lstStyle/>
          <a:p>
            <a:pPr algn="ctr"/>
            <a:r>
              <a:rPr lang="tr-TR" sz="3200" b="1" dirty="0" smtClean="0"/>
              <a:t>YTTK’NUNA GÖRE ULUSLARARASI FİNANSAL RAPORLAMA STANDARTLARININ  (UFRS-IFRS) KULLANILMASININ NEDENLERİ</a:t>
            </a:r>
            <a:r>
              <a:rPr lang="tr-TR" sz="3200" dirty="0" smtClean="0"/>
              <a:t/>
            </a:r>
            <a:br>
              <a:rPr lang="tr-TR" sz="3200" dirty="0" smtClean="0"/>
            </a:br>
            <a:endParaRPr lang="tr-TR" sz="3200" dirty="0"/>
          </a:p>
        </p:txBody>
      </p:sp>
      <p:sp>
        <p:nvSpPr>
          <p:cNvPr id="3" name="2 İçerik Yer Tutucusu"/>
          <p:cNvSpPr>
            <a:spLocks noGrp="1"/>
          </p:cNvSpPr>
          <p:nvPr>
            <p:ph idx="1"/>
          </p:nvPr>
        </p:nvSpPr>
        <p:spPr>
          <a:xfrm>
            <a:off x="457200" y="2636912"/>
            <a:ext cx="8229600" cy="3687688"/>
          </a:xfrm>
        </p:spPr>
        <p:txBody>
          <a:bodyPr>
            <a:normAutofit fontScale="92500" lnSpcReduction="10000"/>
          </a:bodyPr>
          <a:lstStyle/>
          <a:p>
            <a:pPr marL="514350" indent="-514350">
              <a:buFont typeface="+mj-lt"/>
              <a:buAutoNum type="arabicPeriod"/>
            </a:pPr>
            <a:r>
              <a:rPr lang="tr-TR" dirty="0" smtClean="0"/>
              <a:t>Küresel krizler sonucu finansal tablolara duyulan güvenilirliğin azalması, </a:t>
            </a:r>
          </a:p>
          <a:p>
            <a:pPr marL="514350" indent="-514350">
              <a:buFont typeface="+mj-lt"/>
              <a:buAutoNum type="arabicPeriod"/>
            </a:pPr>
            <a:r>
              <a:rPr lang="tr-TR" dirty="0" smtClean="0"/>
              <a:t>Ülkelerarası muhasebe standartları arasındaki farklılıklar, </a:t>
            </a:r>
          </a:p>
          <a:p>
            <a:pPr marL="514350" indent="-514350">
              <a:buFont typeface="+mj-lt"/>
              <a:buAutoNum type="arabicPeriod"/>
            </a:pPr>
            <a:r>
              <a:rPr lang="tr-TR" dirty="0" smtClean="0"/>
              <a:t>Anlaşılabilir, etkin ve kaliteli finansal raporlamanın eksikliği </a:t>
            </a:r>
          </a:p>
          <a:p>
            <a:pPr marL="514350" indent="-514350">
              <a:buFont typeface="+mj-lt"/>
              <a:buAutoNum type="arabicPeriod"/>
            </a:pPr>
            <a:r>
              <a:rPr lang="tr-TR" dirty="0" smtClean="0"/>
              <a:t>Uluslararası şirket alım-satım ve birleşmeleri </a:t>
            </a:r>
          </a:p>
          <a:p>
            <a:pPr marL="514350" indent="-514350">
              <a:buFont typeface="+mj-lt"/>
              <a:buAutoNum type="arabicPeriod"/>
            </a:pPr>
            <a:r>
              <a:rPr lang="tr-TR" dirty="0" smtClean="0"/>
              <a:t> Karşılaştırılabilir ve güvenilir bilgiye duyulan ihtiyaç</a:t>
            </a:r>
          </a:p>
          <a:p>
            <a:pPr marL="514350" indent="-514350">
              <a:buFont typeface="+mj-lt"/>
              <a:buAutoNum type="arabicPeriod"/>
            </a:pPr>
            <a:r>
              <a:rPr lang="tr-TR" dirty="0" smtClean="0"/>
              <a:t> Küresel sermaye hareketleri </a:t>
            </a:r>
          </a:p>
          <a:p>
            <a:pPr marL="514350" indent="-514350">
              <a:buFont typeface="+mj-lt"/>
              <a:buAutoNum type="arabicPeriod"/>
            </a:pPr>
            <a:r>
              <a:rPr lang="tr-TR" dirty="0" smtClean="0"/>
              <a:t>Stratejik yatırım kararları, olmuştur</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24</a:t>
            </a:fld>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356760"/>
          </a:xfrm>
        </p:spPr>
        <p:txBody>
          <a:bodyPr>
            <a:noAutofit/>
          </a:bodyPr>
          <a:lstStyle/>
          <a:p>
            <a:pPr algn="ctr"/>
            <a:r>
              <a:rPr lang="tr-TR" sz="3200" b="1" dirty="0" smtClean="0"/>
              <a:t>YTTK’NUNA GÖRE ULUSLARARASI FİNANSAL RAPORLAMA STANDARTLARININ  (UFRS-IFRS) KULLANILMASININ NEDENLERİ</a:t>
            </a:r>
            <a:endParaRPr lang="tr-TR" sz="3200" dirty="0"/>
          </a:p>
        </p:txBody>
      </p:sp>
      <p:sp>
        <p:nvSpPr>
          <p:cNvPr id="3" name="2 İçerik Yer Tutucusu"/>
          <p:cNvSpPr>
            <a:spLocks noGrp="1"/>
          </p:cNvSpPr>
          <p:nvPr>
            <p:ph idx="1"/>
          </p:nvPr>
        </p:nvSpPr>
        <p:spPr>
          <a:xfrm>
            <a:off x="457200" y="2636912"/>
            <a:ext cx="8229600" cy="3687688"/>
          </a:xfrm>
        </p:spPr>
        <p:txBody>
          <a:bodyPr/>
          <a:lstStyle/>
          <a:p>
            <a:pPr algn="just"/>
            <a:r>
              <a:rPr lang="tr-TR" dirty="0" smtClean="0"/>
              <a:t>Dünyada ve özellikle AB üyesi ülkelerin sermaye piyasalarında işlem gören şirketleri 2005 yılından itibaren Uluslararası Finansal Raporlama Standartlarını (UFRS-IFRS) uygulamaya başlamıştır. Söz konusu uygulama Türkiye’de Sermaye Piyasası Kanununa ve Bankacılık Kanununa tabi şirketlerde de başlatılmıştır.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25</a:t>
            </a:fld>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428768"/>
          </a:xfrm>
        </p:spPr>
        <p:txBody>
          <a:bodyPr>
            <a:noAutofit/>
          </a:bodyPr>
          <a:lstStyle/>
          <a:p>
            <a:pPr algn="ctr"/>
            <a:r>
              <a:rPr lang="tr-TR" sz="3200" b="1" dirty="0" smtClean="0"/>
              <a:t>YTTK’NUNA GÖRE ULUSLARARASI FİNANSAL RAPORLAMA STANDARTLARININ  (UFRS-IFRS) KULLANILMASININ NEDENLERİ</a:t>
            </a:r>
            <a:endParaRPr lang="tr-TR" sz="3200" dirty="0"/>
          </a:p>
        </p:txBody>
      </p:sp>
      <p:sp>
        <p:nvSpPr>
          <p:cNvPr id="3" name="2 İçerik Yer Tutucusu"/>
          <p:cNvSpPr>
            <a:spLocks noGrp="1"/>
          </p:cNvSpPr>
          <p:nvPr>
            <p:ph idx="1"/>
          </p:nvPr>
        </p:nvSpPr>
        <p:spPr>
          <a:xfrm>
            <a:off x="457200" y="2564904"/>
            <a:ext cx="8229600" cy="3759696"/>
          </a:xfrm>
        </p:spPr>
        <p:txBody>
          <a:bodyPr>
            <a:normAutofit fontScale="92500" lnSpcReduction="20000"/>
          </a:bodyPr>
          <a:lstStyle/>
          <a:p>
            <a:pPr algn="just"/>
            <a:r>
              <a:rPr lang="tr-TR" dirty="0" smtClean="0"/>
              <a:t>01.07.2012 tarihinden itibaren, 6102 sayılı Türk Ticaret Kanunu ile birlikte eş zamanlı olarak </a:t>
            </a:r>
            <a:r>
              <a:rPr lang="tr-TR" dirty="0" err="1" smtClean="0"/>
              <a:t>Basel</a:t>
            </a:r>
            <a:r>
              <a:rPr lang="tr-TR" dirty="0" smtClean="0"/>
              <a:t>-II kararları da uygulamaya başlanmıştır. </a:t>
            </a:r>
            <a:r>
              <a:rPr lang="tr-TR" dirty="0" err="1" smtClean="0"/>
              <a:t>Basel</a:t>
            </a:r>
            <a:r>
              <a:rPr lang="tr-TR" dirty="0" smtClean="0"/>
              <a:t> II kararları ile yakın bir gelecekte finans sektöründen kredi talebinde bulunan firmaların finansal verileri, yöneticilerin ve ortakların geçmişi,  organizasyon yapısı, ithalat-ihracat pazar payı ve firmanın derecelendirme notuna bakılacaktır. Ayrıca ülkemizde yoğunlukla kullanılan müşteri çek ve senetleri ile ortak, grup şirketi, kişisel varlık kefaletleri yerine, aktif varlıklar, mevduat sertifikası, altın, borçlanma senetleri, yatırım fonları, ana endeksteki hisse senetleri gibi daha güçlü teminatlar istenecektir.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26</a:t>
            </a:fld>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27</a:t>
            </a:fld>
            <a:endParaRPr lang="tr-TR"/>
          </a:p>
        </p:txBody>
      </p:sp>
      <p:pic>
        <p:nvPicPr>
          <p:cNvPr id="9218" name="Picture 2" descr="C:\Users\Elin Karadağ\Desktop\resimler\uluslararası top..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644792"/>
          </a:xfrm>
        </p:spPr>
        <p:txBody>
          <a:bodyPr>
            <a:normAutofit/>
          </a:bodyPr>
          <a:lstStyle/>
          <a:p>
            <a:pPr algn="ctr"/>
            <a:r>
              <a:rPr lang="tr-TR" sz="3200" b="1" dirty="0" smtClean="0"/>
              <a:t>YTTK’NUNA GÖRE ULUSLARARASI FİNANSAL RAPORLAMA STANDARTLARININ  (UFRS-IFRS) KULLANILMASININ NEDENLERİ</a:t>
            </a:r>
            <a:endParaRPr lang="tr-TR" sz="3200" dirty="0"/>
          </a:p>
        </p:txBody>
      </p:sp>
      <p:sp>
        <p:nvSpPr>
          <p:cNvPr id="3" name="2 İçerik Yer Tutucusu"/>
          <p:cNvSpPr>
            <a:spLocks noGrp="1"/>
          </p:cNvSpPr>
          <p:nvPr>
            <p:ph idx="1"/>
          </p:nvPr>
        </p:nvSpPr>
        <p:spPr>
          <a:xfrm>
            <a:off x="457200" y="2780928"/>
            <a:ext cx="8229600" cy="3543672"/>
          </a:xfrm>
        </p:spPr>
        <p:txBody>
          <a:bodyPr>
            <a:normAutofit fontScale="92500" lnSpcReduction="10000"/>
          </a:bodyPr>
          <a:lstStyle/>
          <a:p>
            <a:pPr algn="just"/>
            <a:r>
              <a:rPr lang="tr-TR" dirty="0" smtClean="0"/>
              <a:t>Derecelendirilmemiş firmaların risk ağırlığı % 100 olarak alınacak ve ülke risk ağırlığından daha iyi olamayacaktır. Eğer firmanın derecelendirme notu varsa, ülke risk ağırlığından daha iyi bir risk ağırlığına sahip alabilecektir. Eğer ülkenin risk ağırlığı % 100 ise, derecelendirilmemiş firmalar yarışa otomatik olarak bir adım geriden başlayacaklardır. Derecelendirilen firmalarda ise firmanın derecelendirme notu düştükçe, banka hem daha çok risk alacak, hem de daha yüksek karşılık ayırmak zorunda kalacaktır. </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28</a:t>
            </a:fld>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644792"/>
          </a:xfrm>
        </p:spPr>
        <p:txBody>
          <a:bodyPr>
            <a:normAutofit/>
          </a:bodyPr>
          <a:lstStyle/>
          <a:p>
            <a:pPr algn="ctr"/>
            <a:r>
              <a:rPr lang="tr-TR" sz="3200" b="1" dirty="0" smtClean="0"/>
              <a:t>YTTK’NUNA GÖRE ULUSLARARASI FİNANSAL RAPORLAMA STANDARTLARININ  (UFRS-IFRS) KULLANILMASININ NEDENLERİ</a:t>
            </a:r>
            <a:endParaRPr lang="tr-TR" sz="3200" dirty="0"/>
          </a:p>
        </p:txBody>
      </p:sp>
      <p:sp>
        <p:nvSpPr>
          <p:cNvPr id="3" name="2 İçerik Yer Tutucusu"/>
          <p:cNvSpPr>
            <a:spLocks noGrp="1"/>
          </p:cNvSpPr>
          <p:nvPr>
            <p:ph idx="1"/>
          </p:nvPr>
        </p:nvSpPr>
        <p:spPr>
          <a:xfrm>
            <a:off x="457200" y="2636912"/>
            <a:ext cx="8229600" cy="3687688"/>
          </a:xfrm>
        </p:spPr>
        <p:txBody>
          <a:bodyPr>
            <a:normAutofit fontScale="85000" lnSpcReduction="20000"/>
          </a:bodyPr>
          <a:lstStyle/>
          <a:p>
            <a:pPr algn="just"/>
            <a:r>
              <a:rPr lang="tr-TR" dirty="0" smtClean="0"/>
              <a:t>Bu da otomatikman kredi miktarına ve maliyetlere yansıyacaktır. Derecelendirme notu düşük, sermayesi zayıf, finansal tabloları Uluslararası Finansal Raporlama Standartlarına (IFSR/İAS ) uymayan, kayıt dışı oranı yüksek firmalar daha yüksek kredi maliyetleri ile karşı karşıya kalacaktır. </a:t>
            </a:r>
            <a:r>
              <a:rPr lang="tr-TR" dirty="0" err="1" smtClean="0"/>
              <a:t>Basel</a:t>
            </a:r>
            <a:r>
              <a:rPr lang="tr-TR" dirty="0" smtClean="0"/>
              <a:t>-II kararlarına göre firmaların finansal tablolarını IFRS/TFRS göre münferit ve konsolide olarak sunması gerekmektedir. Firmaların finansal tablolarında şeffaflık ve ilişkili kuruluşlarla olan işlemlerde açıklık gerekmektedir. Kurumsal yönetişimi iyi olmayan veya kurumsallaşamamış olan şirketler </a:t>
            </a:r>
            <a:r>
              <a:rPr lang="tr-TR" dirty="0" err="1" smtClean="0"/>
              <a:t>Basel</a:t>
            </a:r>
            <a:r>
              <a:rPr lang="tr-TR" dirty="0" smtClean="0"/>
              <a:t> II kriterlerini karşılayamayacaklar, dolayısıyla kredilendirme de güçlüklerle ve yüksek maliyetlerle karşı karşıya kalacaklardır.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29</a:t>
            </a:fld>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Başlık"/>
          <p:cNvSpPr>
            <a:spLocks noGrp="1"/>
          </p:cNvSpPr>
          <p:nvPr>
            <p:ph type="title"/>
          </p:nvPr>
        </p:nvSpPr>
        <p:spPr/>
        <p:txBody>
          <a:bodyPr/>
          <a:lstStyle/>
          <a:p>
            <a:pPr algn="ctr"/>
            <a:r>
              <a:rPr lang="tr-TR" b="1" dirty="0" smtClean="0"/>
              <a:t>GİRİŞ </a:t>
            </a:r>
            <a:endParaRPr lang="tr-TR" b="1" dirty="0"/>
          </a:p>
        </p:txBody>
      </p:sp>
      <p:sp>
        <p:nvSpPr>
          <p:cNvPr id="10" name="9 İçerik Yer Tutucusu"/>
          <p:cNvSpPr>
            <a:spLocks noGrp="1"/>
          </p:cNvSpPr>
          <p:nvPr>
            <p:ph idx="1"/>
          </p:nvPr>
        </p:nvSpPr>
        <p:spPr/>
        <p:txBody>
          <a:bodyPr>
            <a:normAutofit lnSpcReduction="10000"/>
          </a:bodyPr>
          <a:lstStyle/>
          <a:p>
            <a:pPr algn="just"/>
            <a:r>
              <a:rPr lang="tr-TR" dirty="0" smtClean="0"/>
              <a:t>12 Ocak 2011 tarihinde TBMM Genel Kurulu’nda kabul edilen yeni Türk Ticaret Kanunu (TTK) reform niteliğinde değişimleri beraberinde getirmektedir.  Türk Ticaret Kanunu’nun yürürlüğe girmesi ile birlikte hayata geçecek yeni uygulamalar ve bunun için atılacak adımlar iş dünyasının ve ilgili meslek mensuplarının hazırlık yapmalarını gerekli kılmaktadır. Özellikle finans, muhasebe ve denetim profesyonelleri bu yeni dönemde en fazla etkilenecek taraflar olarak bu değişime hazır olmak için daha yoğun bir çalışma içerisindedir.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3</a:t>
            </a:fld>
            <a:endParaRPr lang="tr-T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2780928"/>
            <a:ext cx="4104456" cy="1224136"/>
          </a:xfrm>
        </p:spPr>
        <p:txBody>
          <a:bodyPr>
            <a:normAutofit fontScale="90000"/>
          </a:bodyPr>
          <a:lstStyle/>
          <a:p>
            <a:r>
              <a:rPr lang="tr-TR" b="1" dirty="0" smtClean="0"/>
              <a:t>TEŞEKKÜRLER….</a:t>
            </a:r>
            <a:endParaRPr lang="tr-TR" b="1" dirty="0"/>
          </a:p>
        </p:txBody>
      </p:sp>
      <p:sp>
        <p:nvSpPr>
          <p:cNvPr id="3" name="2 Slayt Numarası Yer Tutucusu"/>
          <p:cNvSpPr>
            <a:spLocks noGrp="1"/>
          </p:cNvSpPr>
          <p:nvPr>
            <p:ph type="sldNum" sz="quarter" idx="12"/>
          </p:nvPr>
        </p:nvSpPr>
        <p:spPr/>
        <p:txBody>
          <a:bodyPr/>
          <a:lstStyle/>
          <a:p>
            <a:fld id="{0FA747FC-4A3C-4E24-8B7B-55CFAB86AA3F}" type="slidenum">
              <a:rPr lang="tr-TR" smtClean="0"/>
              <a:pPr/>
              <a:t>30</a:t>
            </a:fld>
            <a:endParaRPr lang="tr-TR"/>
          </a:p>
        </p:txBody>
      </p:sp>
      <p:pic>
        <p:nvPicPr>
          <p:cNvPr id="4" name="Picture 2"/>
          <p:cNvPicPr>
            <a:picLocks noChangeAspect="1" noChangeArrowheads="1"/>
          </p:cNvPicPr>
          <p:nvPr/>
        </p:nvPicPr>
        <p:blipFill>
          <a:blip r:embed="rId2" cstate="print"/>
          <a:srcRect/>
          <a:stretch>
            <a:fillRect/>
          </a:stretch>
        </p:blipFill>
        <p:spPr bwMode="auto">
          <a:xfrm>
            <a:off x="4052479" y="2708920"/>
            <a:ext cx="5091521" cy="4149080"/>
          </a:xfrm>
          <a:prstGeom prst="rect">
            <a:avLst/>
          </a:prstGeom>
          <a:noFill/>
          <a:ln w="9525">
            <a:noFill/>
            <a:round/>
            <a:headEnd/>
            <a:tailEnd/>
          </a:ln>
          <a:effectLst/>
        </p:spPr>
      </p:pic>
      <p:pic>
        <p:nvPicPr>
          <p:cNvPr id="5" name="4 Resim" descr="http://dogruakademikdanismanlik.com/images/logo.png"/>
          <p:cNvPicPr/>
          <p:nvPr/>
        </p:nvPicPr>
        <p:blipFill>
          <a:blip r:embed="rId3" cstate="print"/>
          <a:srcRect/>
          <a:stretch>
            <a:fillRect/>
          </a:stretch>
        </p:blipFill>
        <p:spPr bwMode="auto">
          <a:xfrm>
            <a:off x="0" y="836712"/>
            <a:ext cx="9144000" cy="151216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792088"/>
          </a:xfrm>
        </p:spPr>
        <p:txBody>
          <a:bodyPr>
            <a:normAutofit fontScale="90000"/>
          </a:bodyPr>
          <a:lstStyle/>
          <a:p>
            <a:pPr algn="ctr"/>
            <a:r>
              <a:rPr lang="tr-TR" b="1" dirty="0" smtClean="0"/>
              <a:t>GİRİŞ </a:t>
            </a:r>
            <a:endParaRPr lang="tr-TR" b="1" dirty="0"/>
          </a:p>
        </p:txBody>
      </p:sp>
      <p:sp>
        <p:nvSpPr>
          <p:cNvPr id="3" name="2 İçerik Yer Tutucusu"/>
          <p:cNvSpPr>
            <a:spLocks noGrp="1"/>
          </p:cNvSpPr>
          <p:nvPr>
            <p:ph idx="1"/>
          </p:nvPr>
        </p:nvSpPr>
        <p:spPr>
          <a:xfrm>
            <a:off x="467544" y="1340768"/>
            <a:ext cx="8219256" cy="4608512"/>
          </a:xfrm>
        </p:spPr>
        <p:txBody>
          <a:bodyPr>
            <a:normAutofit/>
          </a:bodyPr>
          <a:lstStyle/>
          <a:p>
            <a:pPr algn="just"/>
            <a:r>
              <a:rPr lang="tr-TR" dirty="0" smtClean="0"/>
              <a:t>İş ve ekonomi dünyasında getireceği bu önemli değişimler nedeniyle bir milat olarak tanımlanan yeni TTK’nin işletmeler düzeyinde önemli değişimler ile birlikte makro düzeyde ve uzun vadede Türkiye’deki yatırım ortamının iyileştirilmesi için de çok büyük etki yapacağı açıktır. Yatırımcının beklediği şeffaflık ve güven ortamının getirilen yeni düzenlemelerle sağlanması uygun yatırım ikliminin oluşturulması açısından büyük önem taşımaktadır.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4</a:t>
            </a:fld>
            <a:endParaRPr lang="tr-T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5</a:t>
            </a:fld>
            <a:endParaRPr lang="tr-TR"/>
          </a:p>
        </p:txBody>
      </p:sp>
      <p:pic>
        <p:nvPicPr>
          <p:cNvPr id="2050" name="Picture 2" descr="C:\Users\ELINKA~1\AppData\Local\Temp\Rar$DIa0.169\6.jpg"/>
          <p:cNvPicPr>
            <a:picLocks noGrp="1" noChangeAspect="1" noChangeArrowheads="1"/>
          </p:cNvPicPr>
          <p:nvPr>
            <p:ph idx="1"/>
          </p:nvPr>
        </p:nvPicPr>
        <p:blipFill>
          <a:blip r:embed="rId2" cstate="print"/>
          <a:srcRect/>
          <a:stretch>
            <a:fillRect/>
          </a:stretch>
        </p:blipFill>
        <p:spPr bwMode="auto">
          <a:xfrm>
            <a:off x="0" y="0"/>
            <a:ext cx="9299622"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476672"/>
            <a:ext cx="8229600" cy="1359024"/>
          </a:xfrm>
        </p:spPr>
        <p:txBody>
          <a:bodyPr>
            <a:normAutofit fontScale="90000"/>
          </a:bodyPr>
          <a:lstStyle/>
          <a:p>
            <a:pPr algn="ctr"/>
            <a:r>
              <a:rPr lang="tr-TR" dirty="0" smtClean="0"/>
              <a:t/>
            </a:r>
            <a:br>
              <a:rPr lang="tr-TR" dirty="0" smtClean="0"/>
            </a:br>
            <a:r>
              <a:rPr lang="tr-TR" b="1" dirty="0" smtClean="0"/>
              <a:t> YENİ TÜRK TİCARET KANUNU BİR MİLAT’TIR</a:t>
            </a:r>
            <a:endParaRPr lang="tr-TR" dirty="0"/>
          </a:p>
        </p:txBody>
      </p:sp>
      <p:sp>
        <p:nvSpPr>
          <p:cNvPr id="3" name="2 İçerik Yer Tutucusu"/>
          <p:cNvSpPr>
            <a:spLocks noGrp="1"/>
          </p:cNvSpPr>
          <p:nvPr>
            <p:ph idx="1"/>
          </p:nvPr>
        </p:nvSpPr>
        <p:spPr/>
        <p:txBody>
          <a:bodyPr/>
          <a:lstStyle/>
          <a:p>
            <a:pPr algn="just"/>
            <a:r>
              <a:rPr lang="tr-TR" dirty="0" smtClean="0"/>
              <a:t>Yeni TTK getirdiği bu gibi prensiplerle ülkemiz için yeni bir dönemi başlatmaktadır. Bu dönem ülkemiz şirketlerinin tüm dünyadaki rekabet güçlerini artıracakları yeni bir dönem olacaktır. İnanıyorum ki kurumsal yönetim prensiplerinin oturmasıyla birlikte bu dönem ülkemizin yetiştirdiği profesyonel yöneticilerin sayısını bilgi ve niteliklerini daha da artıracak ve onları diğer ülkelerin profesyonel yöneticilerinin alanlarında uluslararası platformlarda daha da rekabetçi kılacaktır.</a:t>
            </a:r>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6</a:t>
            </a:fld>
            <a:endParaRPr lang="tr-T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76672"/>
            <a:ext cx="8229600" cy="1370416"/>
          </a:xfrm>
        </p:spPr>
        <p:txBody>
          <a:bodyPr>
            <a:normAutofit fontScale="90000"/>
          </a:bodyPr>
          <a:lstStyle/>
          <a:p>
            <a:pPr algn="ctr"/>
            <a:r>
              <a:rPr lang="tr-TR" b="1" dirty="0" smtClean="0"/>
              <a:t>YENİ TÜRK TİCARET KANUNU BİR MİLAT’TIR</a:t>
            </a:r>
            <a:endParaRPr lang="tr-TR" dirty="0"/>
          </a:p>
        </p:txBody>
      </p:sp>
      <p:sp>
        <p:nvSpPr>
          <p:cNvPr id="3" name="2 İçerik Yer Tutucusu"/>
          <p:cNvSpPr>
            <a:spLocks noGrp="1"/>
          </p:cNvSpPr>
          <p:nvPr>
            <p:ph idx="1"/>
          </p:nvPr>
        </p:nvSpPr>
        <p:spPr/>
        <p:txBody>
          <a:bodyPr/>
          <a:lstStyle/>
          <a:p>
            <a:pPr algn="just"/>
            <a:r>
              <a:rPr lang="tr-TR" dirty="0" smtClean="0"/>
              <a:t>Yeni yasanın getirdiği kurumsal yönetişim ve şeffaflık gibi ilkeler ülkemizde doğrudan sermaye yatırımı yapacak uluslararası şirketler açısından da büyük oranda özendirici olacaktır. Yeni yasamız bu anlamda da önemli değişiklikler içermektedir. Örneğin, rekabet ettiğimiz ülkelerin önemli bir kısmında şu veya bu şekilde mümkün olmayan sermaye piyasasına tabi olmayan şirketlerde kar payı avansı dağıtılması konusundaki yetkilendirmeler gibi düzenlemeler de bizim kanunumuzla gerçekleşmiştir.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7</a:t>
            </a:fld>
            <a:endParaRPr lang="tr-T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0FA747FC-4A3C-4E24-8B7B-55CFAB86AA3F}" type="slidenum">
              <a:rPr lang="tr-TR" smtClean="0"/>
              <a:pPr/>
              <a:t>8</a:t>
            </a:fld>
            <a:endParaRPr lang="tr-TR"/>
          </a:p>
        </p:txBody>
      </p:sp>
      <p:pic>
        <p:nvPicPr>
          <p:cNvPr id="3074" name="Picture 2" descr="C:\Users\ELINKA~1\AppData\Local\Temp\Rar$DIa0.149\7.jp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92696"/>
            <a:ext cx="8229600" cy="1440160"/>
          </a:xfrm>
        </p:spPr>
        <p:txBody>
          <a:bodyPr>
            <a:normAutofit fontScale="90000"/>
          </a:bodyPr>
          <a:lstStyle/>
          <a:p>
            <a:pPr algn="ctr"/>
            <a:r>
              <a:rPr lang="tr-TR" b="1" dirty="0" smtClean="0"/>
              <a:t/>
            </a:r>
            <a:br>
              <a:rPr lang="tr-TR" b="1" dirty="0" smtClean="0"/>
            </a:br>
            <a:r>
              <a:rPr lang="tr-TR" b="1" dirty="0" smtClean="0"/>
              <a:t/>
            </a:r>
            <a:br>
              <a:rPr lang="tr-TR" b="1" dirty="0" smtClean="0"/>
            </a:br>
            <a:r>
              <a:rPr lang="tr-TR" b="1" dirty="0" smtClean="0"/>
              <a:t>YTTK’DAN ÖNCEKİ ŞİRKET ALGISI</a:t>
            </a:r>
            <a:r>
              <a:rPr lang="tr-TR" dirty="0" smtClean="0"/>
              <a:t/>
            </a:r>
            <a:br>
              <a:rPr lang="tr-TR" dirty="0" smtClean="0"/>
            </a:br>
            <a:endParaRPr lang="tr-TR" dirty="0"/>
          </a:p>
        </p:txBody>
      </p:sp>
      <p:sp>
        <p:nvSpPr>
          <p:cNvPr id="3" name="2 İçerik Yer Tutucusu"/>
          <p:cNvSpPr>
            <a:spLocks noGrp="1"/>
          </p:cNvSpPr>
          <p:nvPr>
            <p:ph idx="1"/>
          </p:nvPr>
        </p:nvSpPr>
        <p:spPr>
          <a:xfrm>
            <a:off x="251520" y="2348880"/>
            <a:ext cx="8640960" cy="4248472"/>
          </a:xfrm>
        </p:spPr>
        <p:txBody>
          <a:bodyPr>
            <a:normAutofit/>
          </a:bodyPr>
          <a:lstStyle/>
          <a:p>
            <a:pPr algn="just"/>
            <a:r>
              <a:rPr lang="tr-TR" dirty="0" smtClean="0"/>
              <a:t>Bugün Türkiye’de 95 bin tane anonim şirket vardır. 700 bin adet de </a:t>
            </a:r>
            <a:r>
              <a:rPr lang="tr-TR" dirty="0" err="1" smtClean="0"/>
              <a:t>limited</a:t>
            </a:r>
            <a:r>
              <a:rPr lang="tr-TR" dirty="0" smtClean="0"/>
              <a:t> şirket bulunmaktadır. Bu çok büyük bir rakamdır ama daha çarpıcı olanı, 95 bin adet anonim ortaklıktan sadece 500 ünün veya bu rakamın biraz üstünde olan kısmının halka açık olmasıdır. Biraz daha meseleye yakından bakacak olursak halka açık bu 500 civarındaki anonim şirketin sadece 250-280 tanesinin hisse senetleri borsada işlem gören gerçek anlamda halka açık anonim şirket olduğunu tespit ederiz. </a:t>
            </a:r>
          </a:p>
          <a:p>
            <a:endParaRPr lang="tr-TR" dirty="0"/>
          </a:p>
        </p:txBody>
      </p:sp>
      <p:sp>
        <p:nvSpPr>
          <p:cNvPr id="4" name="3 Slayt Numarası Yer Tutucusu"/>
          <p:cNvSpPr>
            <a:spLocks noGrp="1"/>
          </p:cNvSpPr>
          <p:nvPr>
            <p:ph type="sldNum" sz="quarter" idx="12"/>
          </p:nvPr>
        </p:nvSpPr>
        <p:spPr/>
        <p:txBody>
          <a:bodyPr/>
          <a:lstStyle/>
          <a:p>
            <a:fld id="{0FA747FC-4A3C-4E24-8B7B-55CFAB86AA3F}" type="slidenum">
              <a:rPr lang="tr-TR" smtClean="0"/>
              <a:pPr/>
              <a:t>9</a:t>
            </a:fld>
            <a:endParaRPr lang="tr-T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132</TotalTime>
  <Words>1631</Words>
  <Application>Microsoft Office PowerPoint</Application>
  <PresentationFormat>Ekran Gösterisi (4:3)</PresentationFormat>
  <Paragraphs>98</Paragraphs>
  <Slides>30</Slides>
  <Notes>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Akış</vt:lpstr>
      <vt:lpstr>DOĞRU AKADEMİK DANIŞMANLIK  fevzier@dogruakademikdanismanlik.com fevzier@halic.edu.tr 0532 708 85 48 </vt:lpstr>
      <vt:lpstr>Slayt 2</vt:lpstr>
      <vt:lpstr>GİRİŞ </vt:lpstr>
      <vt:lpstr>GİRİŞ </vt:lpstr>
      <vt:lpstr>Slayt 5</vt:lpstr>
      <vt:lpstr>  YENİ TÜRK TİCARET KANUNU BİR MİLAT’TIR</vt:lpstr>
      <vt:lpstr>YENİ TÜRK TİCARET KANUNU BİR MİLAT’TIR</vt:lpstr>
      <vt:lpstr>Slayt 8</vt:lpstr>
      <vt:lpstr>  YTTK’DAN ÖNCEKİ ŞİRKET ALGISI </vt:lpstr>
      <vt:lpstr>YTTK’DAN ÖNCEKİ ŞİRKET ALGISI</vt:lpstr>
      <vt:lpstr>YTTK BİLGİ TOPLUMUNU HEDEFLEMEKTEDİR </vt:lpstr>
      <vt:lpstr>YTTK BİLGİ TOPLUMUNU HEDEFLEMEKTEDİR</vt:lpstr>
      <vt:lpstr>YTTK BİLGİ TOPLUMUNU HEDEFLEMEKTEDİR</vt:lpstr>
      <vt:lpstr>Slayt 14</vt:lpstr>
      <vt:lpstr>  YTTK İŞLETMELERİ ORTAK DİLDE BULUŞTURUYOR</vt:lpstr>
      <vt:lpstr>YTTK İŞLETMELERİ ORTAK DİLDE BULUŞTURUYOR</vt:lpstr>
      <vt:lpstr>YENİ TÜRK TİCARET KANUNU ŞİRKETLERE ŞUNLARI SÖYLÜYOR </vt:lpstr>
      <vt:lpstr>YENİ TÜRK TİCARET KANUNU ŞİRKETLERE ŞUNLARI SÖYLÜYOR</vt:lpstr>
      <vt:lpstr>YENİ TÜRK TİCARET KANUNU ŞİRKETLERE ŞUNLARI SÖYLÜYOR</vt:lpstr>
      <vt:lpstr>YTTK’NUNUN İŞ HAYATINA GETİRDİĞİ YENİLİKLER ŞUNLARDIR </vt:lpstr>
      <vt:lpstr>YTTK’NUN İŞ HAYATINA GETİRDİĞİ YENİLİKLER ŞUNLARDIR</vt:lpstr>
      <vt:lpstr>YTTK’NUN İŞ HAYATINA GETİRDİĞİ YENİLİKLER ŞUNLARDIR</vt:lpstr>
      <vt:lpstr>Slayt 23</vt:lpstr>
      <vt:lpstr>YTTK’NUNA GÖRE ULUSLARARASI FİNANSAL RAPORLAMA STANDARTLARININ  (UFRS-IFRS) KULLANILMASININ NEDENLERİ </vt:lpstr>
      <vt:lpstr>YTTK’NUNA GÖRE ULUSLARARASI FİNANSAL RAPORLAMA STANDARTLARININ  (UFRS-IFRS) KULLANILMASININ NEDENLERİ</vt:lpstr>
      <vt:lpstr>YTTK’NUNA GÖRE ULUSLARARASI FİNANSAL RAPORLAMA STANDARTLARININ  (UFRS-IFRS) KULLANILMASININ NEDENLERİ</vt:lpstr>
      <vt:lpstr>Slayt 27</vt:lpstr>
      <vt:lpstr>YTTK’NUNA GÖRE ULUSLARARASI FİNANSAL RAPORLAMA STANDARTLARININ  (UFRS-IFRS) KULLANILMASININ NEDENLERİ</vt:lpstr>
      <vt:lpstr>YTTK’NUNA GÖRE ULUSLARARASI FİNANSAL RAPORLAMA STANDARTLARININ  (UFRS-IFRS) KULLANILMASININ NEDENLERİ</vt:lpstr>
      <vt:lpstr>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DOĞRU AKADEMİK DANIŞMANLIK  fevzier@dogruakademikdanismanlik.com fevzier@halic.edu.tr 0532 708 85 48</dc:title>
  <dc:creator>Elin Karadağ</dc:creator>
  <cp:lastModifiedBy>FEVZİ ER</cp:lastModifiedBy>
  <cp:revision>28</cp:revision>
  <dcterms:created xsi:type="dcterms:W3CDTF">2013-05-15T08:24:47Z</dcterms:created>
  <dcterms:modified xsi:type="dcterms:W3CDTF">2013-05-25T08:21:39Z</dcterms:modified>
</cp:coreProperties>
</file>