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4"/>
  </p:notesMasterIdLst>
  <p:handoutMasterIdLst>
    <p:handoutMasterId r:id="rId25"/>
  </p:handoutMasterIdLst>
  <p:sldIdLst>
    <p:sldId id="257" r:id="rId2"/>
    <p:sldId id="258" r:id="rId3"/>
    <p:sldId id="259" r:id="rId4"/>
    <p:sldId id="260" r:id="rId5"/>
    <p:sldId id="261" r:id="rId6"/>
    <p:sldId id="262" r:id="rId7"/>
    <p:sldId id="264" r:id="rId8"/>
    <p:sldId id="265" r:id="rId9"/>
    <p:sldId id="266" r:id="rId10"/>
    <p:sldId id="267" r:id="rId11"/>
    <p:sldId id="263" r:id="rId12"/>
    <p:sldId id="268" r:id="rId13"/>
    <p:sldId id="269" r:id="rId14"/>
    <p:sldId id="270" r:id="rId15"/>
    <p:sldId id="271" r:id="rId16"/>
    <p:sldId id="272" r:id="rId17"/>
    <p:sldId id="273" r:id="rId18"/>
    <p:sldId id="279" r:id="rId19"/>
    <p:sldId id="280" r:id="rId20"/>
    <p:sldId id="276" r:id="rId21"/>
    <p:sldId id="274" r:id="rId22"/>
    <p:sldId id="278" r:id="rId23"/>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2" d="100"/>
          <a:sy n="82" d="100"/>
        </p:scale>
        <p:origin x="-1530"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Üstbilgi Yer Tutucusu"/>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2 Veri Yer Tutucusu"/>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D3F61BF-D59F-498E-81A6-001C8F1FB0F8}" type="datetimeFigureOut">
              <a:rPr lang="tr-TR" smtClean="0"/>
              <a:pPr/>
              <a:t>17.05.2013</a:t>
            </a:fld>
            <a:endParaRPr lang="tr-TR"/>
          </a:p>
        </p:txBody>
      </p:sp>
      <p:sp>
        <p:nvSpPr>
          <p:cNvPr id="4" name="3 Altbilgi Yer Tutucusu"/>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r>
              <a:rPr lang="tr-TR" smtClean="0"/>
              <a:t>Yrd.Doç.Dr.Fevzi ER - Arş.Gör.Caner ALTUNTAŞ</a:t>
            </a:r>
            <a:endParaRPr lang="tr-TR"/>
          </a:p>
        </p:txBody>
      </p:sp>
      <p:sp>
        <p:nvSpPr>
          <p:cNvPr id="5" name="4 Slayt Numarası Yer Tutucusu"/>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F76D2A9F-0469-45DD-8DE5-38468534FA20}" type="slidenum">
              <a:rPr lang="tr-TR" smtClean="0"/>
              <a:pPr/>
              <a:t>‹#›</a:t>
            </a:fld>
            <a:endParaRPr lang="tr-TR"/>
          </a:p>
        </p:txBody>
      </p:sp>
    </p:spTree>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Üstbilgi Yer Tutucusu"/>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2 Veri Yer Tutucusu"/>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11084CD-BC26-4578-8222-3AD34CE507CB}" type="datetimeFigureOut">
              <a:rPr lang="tr-TR" smtClean="0"/>
              <a:pPr/>
              <a:t>17.05.2013</a:t>
            </a:fld>
            <a:endParaRPr lang="tr-TR"/>
          </a:p>
        </p:txBody>
      </p:sp>
      <p:sp>
        <p:nvSpPr>
          <p:cNvPr id="4" name="3 Slayt Görüntüsü Yer Tutucusu"/>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4 Not Yer Tutucusu"/>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5 Altbilgi Yer Tutucusu"/>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r>
              <a:rPr lang="tr-TR" smtClean="0"/>
              <a:t>Yrd.Doç.Dr.Fevzi ER - Arş.Gör.Caner ALTUNTAŞ</a:t>
            </a:r>
            <a:endParaRPr lang="tr-TR"/>
          </a:p>
        </p:txBody>
      </p:sp>
      <p:sp>
        <p:nvSpPr>
          <p:cNvPr id="7" name="6 Slayt Numarası Yer Tutucusu"/>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B1CBEAA-DE83-4D82-96A7-1DE739BE9A6D}" type="slidenum">
              <a:rPr lang="tr-TR" smtClean="0"/>
              <a:pPr/>
              <a:t>‹#›</a:t>
            </a:fld>
            <a:endParaRPr lang="tr-TR"/>
          </a:p>
        </p:txBody>
      </p:sp>
    </p:spTree>
  </p:cSld>
  <p:clrMap bg1="lt1" tx1="dk1" bg2="lt2" tx2="dk2" accent1="accent1" accent2="accent2" accent3="accent3" accent4="accent4" accent5="accent5" accent6="accent6" hlink="hlink" folHlink="folHlink"/>
  <p:hf hd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7"/>
          <p:cNvSpPr>
            <a:spLocks noGrp="1" noChangeArrowheads="1"/>
          </p:cNvSpPr>
          <p:nvPr>
            <p:ph type="sldNum" sz="quarter" idx="5"/>
          </p:nvPr>
        </p:nvSpPr>
        <p:spPr>
          <a:noFill/>
        </p:spPr>
        <p:txBody>
          <a:bodyPr/>
          <a:lstStyle/>
          <a:p>
            <a:fld id="{AB24F9F4-8587-4F53-AA60-00B57EC98F64}" type="slidenum">
              <a:rPr lang="tr-TR"/>
              <a:pPr/>
              <a:t>1</a:t>
            </a:fld>
            <a:endParaRPr lang="tr-TR"/>
          </a:p>
        </p:txBody>
      </p:sp>
      <p:sp>
        <p:nvSpPr>
          <p:cNvPr id="16387" name="Rectangle 2"/>
          <p:cNvSpPr>
            <a:spLocks noGrp="1" noRot="1" noChangeAspect="1" noChangeArrowheads="1" noTextEdit="1"/>
          </p:cNvSpPr>
          <p:nvPr>
            <p:ph type="sldImg"/>
          </p:nvPr>
        </p:nvSpPr>
        <p:spPr>
          <a:ln/>
        </p:spPr>
      </p:sp>
      <p:sp>
        <p:nvSpPr>
          <p:cNvPr id="16388" name="Rectangle 3"/>
          <p:cNvSpPr>
            <a:spLocks noGrp="1" noChangeArrowheads="1"/>
          </p:cNvSpPr>
          <p:nvPr>
            <p:ph type="body" idx="1"/>
          </p:nvPr>
        </p:nvSpPr>
        <p:spPr>
          <a:noFill/>
          <a:ln/>
        </p:spPr>
        <p:txBody>
          <a:bodyPr/>
          <a:lstStyle/>
          <a:p>
            <a:pPr eaLnBrk="1" hangingPunct="1"/>
            <a:endParaRPr lang="tr-TR" smtClean="0"/>
          </a:p>
        </p:txBody>
      </p:sp>
      <p:sp>
        <p:nvSpPr>
          <p:cNvPr id="5" name="4 Altbilgi Yer Tutucusu"/>
          <p:cNvSpPr>
            <a:spLocks noGrp="1"/>
          </p:cNvSpPr>
          <p:nvPr>
            <p:ph type="ftr" sz="quarter" idx="10"/>
          </p:nvPr>
        </p:nvSpPr>
        <p:spPr/>
        <p:txBody>
          <a:bodyPr/>
          <a:lstStyle/>
          <a:p>
            <a:r>
              <a:rPr lang="tr-TR" smtClean="0"/>
              <a:t>Yrd.Doç.Dr.Fevzi ER - Arş.Gör.Caner ALTUNTAŞ</a:t>
            </a:r>
            <a:endParaRPr lang="tr-T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a:p>
        </p:txBody>
      </p:sp>
      <p:sp>
        <p:nvSpPr>
          <p:cNvPr id="4" name="3 Slayt Numarası Yer Tutucusu"/>
          <p:cNvSpPr>
            <a:spLocks noGrp="1"/>
          </p:cNvSpPr>
          <p:nvPr>
            <p:ph type="sldNum" sz="quarter" idx="10"/>
          </p:nvPr>
        </p:nvSpPr>
        <p:spPr/>
        <p:txBody>
          <a:bodyPr/>
          <a:lstStyle/>
          <a:p>
            <a:fld id="{CB1CBEAA-DE83-4D82-96A7-1DE739BE9A6D}" type="slidenum">
              <a:rPr lang="tr-TR" smtClean="0"/>
              <a:pPr/>
              <a:t>5</a:t>
            </a:fld>
            <a:endParaRPr lang="tr-TR"/>
          </a:p>
        </p:txBody>
      </p:sp>
      <p:sp>
        <p:nvSpPr>
          <p:cNvPr id="5" name="4 Altbilgi Yer Tutucusu"/>
          <p:cNvSpPr>
            <a:spLocks noGrp="1"/>
          </p:cNvSpPr>
          <p:nvPr>
            <p:ph type="ftr" sz="quarter" idx="11"/>
          </p:nvPr>
        </p:nvSpPr>
        <p:spPr/>
        <p:txBody>
          <a:bodyPr/>
          <a:lstStyle/>
          <a:p>
            <a:r>
              <a:rPr lang="tr-TR" smtClean="0"/>
              <a:t>Yrd.Doç.Dr.Fevzi ER - Arş.Gör.Caner ALTUNTAŞ</a:t>
            </a:r>
            <a:endParaRPr lang="tr-T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a:p>
        </p:txBody>
      </p:sp>
      <p:sp>
        <p:nvSpPr>
          <p:cNvPr id="4" name="3 Slayt Numarası Yer Tutucusu"/>
          <p:cNvSpPr>
            <a:spLocks noGrp="1"/>
          </p:cNvSpPr>
          <p:nvPr>
            <p:ph type="sldNum" sz="quarter" idx="10"/>
          </p:nvPr>
        </p:nvSpPr>
        <p:spPr/>
        <p:txBody>
          <a:bodyPr/>
          <a:lstStyle/>
          <a:p>
            <a:fld id="{CB1CBEAA-DE83-4D82-96A7-1DE739BE9A6D}" type="slidenum">
              <a:rPr lang="tr-TR" smtClean="0"/>
              <a:pPr/>
              <a:t>10</a:t>
            </a:fld>
            <a:endParaRPr lang="tr-TR"/>
          </a:p>
        </p:txBody>
      </p:sp>
      <p:sp>
        <p:nvSpPr>
          <p:cNvPr id="5" name="4 Altbilgi Yer Tutucusu"/>
          <p:cNvSpPr>
            <a:spLocks noGrp="1"/>
          </p:cNvSpPr>
          <p:nvPr>
            <p:ph type="ftr" sz="quarter" idx="11"/>
          </p:nvPr>
        </p:nvSpPr>
        <p:spPr/>
        <p:txBody>
          <a:bodyPr/>
          <a:lstStyle/>
          <a:p>
            <a:r>
              <a:rPr lang="tr-TR" smtClean="0"/>
              <a:t>Yrd.Doç.Dr.Fevzi ER - Arş.Gör.Caner ALTUNTAŞ</a:t>
            </a:r>
            <a:endParaRPr lang="tr-T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3 Veri Yer Tutucusu"/>
          <p:cNvSpPr>
            <a:spLocks noGrp="1"/>
          </p:cNvSpPr>
          <p:nvPr>
            <p:ph type="dt" sz="half" idx="10"/>
          </p:nvPr>
        </p:nvSpPr>
        <p:spPr/>
        <p:txBody>
          <a:bodyPr/>
          <a:lstStyle/>
          <a:p>
            <a:fld id="{6D4AF9A7-2CB9-4363-9BFF-C659FD0F4239}" type="datetime1">
              <a:rPr lang="tr-TR" smtClean="0"/>
              <a:pPr/>
              <a:t>17.05.2013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E2254E32-FD2C-48E8-A7A9-675F8AA448B2}" type="slidenum">
              <a:rPr lang="tr-TR" smtClean="0"/>
              <a:pPr/>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F17A9713-FD72-4ADD-A3EE-8A9A1B57F466}" type="datetime1">
              <a:rPr lang="tr-TR" smtClean="0"/>
              <a:pPr/>
              <a:t>17.05.2013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E2254E32-FD2C-48E8-A7A9-675F8AA448B2}"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0FCBA8F9-AB3A-4401-AFC7-04EB04292322}" type="datetime1">
              <a:rPr lang="tr-TR" smtClean="0"/>
              <a:pPr/>
              <a:t>17.05.2013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E2254E32-FD2C-48E8-A7A9-675F8AA448B2}"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3ECF5974-B905-4C92-AFE0-638DCCBA9608}" type="datetime1">
              <a:rPr lang="tr-TR" smtClean="0"/>
              <a:pPr/>
              <a:t>17.05.2013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E2254E32-FD2C-48E8-A7A9-675F8AA448B2}"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p>
            <a:fld id="{E3DCBDBC-6965-467E-A07E-634E1BED4EB7}" type="datetime1">
              <a:rPr lang="tr-TR" smtClean="0"/>
              <a:pPr/>
              <a:t>17.05.2013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E2254E32-FD2C-48E8-A7A9-675F8AA448B2}" type="slidenum">
              <a:rPr lang="tr-TR" smtClean="0"/>
              <a:pPr/>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Veri Yer Tutucusu"/>
          <p:cNvSpPr>
            <a:spLocks noGrp="1"/>
          </p:cNvSpPr>
          <p:nvPr>
            <p:ph type="dt" sz="half" idx="10"/>
          </p:nvPr>
        </p:nvSpPr>
        <p:spPr/>
        <p:txBody>
          <a:bodyPr/>
          <a:lstStyle/>
          <a:p>
            <a:fld id="{E9638C23-1DAD-4B12-AA82-7F974848165C}" type="datetime1">
              <a:rPr lang="tr-TR" smtClean="0"/>
              <a:pPr/>
              <a:t>17.05.2013</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E2254E32-FD2C-48E8-A7A9-675F8AA448B2}"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6 Veri Yer Tutucusu"/>
          <p:cNvSpPr>
            <a:spLocks noGrp="1"/>
          </p:cNvSpPr>
          <p:nvPr>
            <p:ph type="dt" sz="half" idx="10"/>
          </p:nvPr>
        </p:nvSpPr>
        <p:spPr/>
        <p:txBody>
          <a:bodyPr/>
          <a:lstStyle/>
          <a:p>
            <a:fld id="{A3625CBC-23DD-48E1-9D8F-D908B7C325FF}" type="datetime1">
              <a:rPr lang="tr-TR" smtClean="0"/>
              <a:pPr/>
              <a:t>17.05.2013</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E2254E32-FD2C-48E8-A7A9-675F8AA448B2}" type="slidenum">
              <a:rPr lang="tr-TR" smtClean="0"/>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Veri Yer Tutucusu"/>
          <p:cNvSpPr>
            <a:spLocks noGrp="1"/>
          </p:cNvSpPr>
          <p:nvPr>
            <p:ph type="dt" sz="half" idx="10"/>
          </p:nvPr>
        </p:nvSpPr>
        <p:spPr/>
        <p:txBody>
          <a:bodyPr/>
          <a:lstStyle/>
          <a:p>
            <a:fld id="{2A147704-55DE-4F25-B01D-004998469D32}" type="datetime1">
              <a:rPr lang="tr-TR" smtClean="0"/>
              <a:pPr/>
              <a:t>17.05.2013</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E2254E32-FD2C-48E8-A7A9-675F8AA448B2}"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11C5EC5D-086D-482E-9DDB-4ED21C984402}" type="datetime1">
              <a:rPr lang="tr-TR" smtClean="0"/>
              <a:pPr/>
              <a:t>17.05.2013</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E2254E32-FD2C-48E8-A7A9-675F8AA448B2}"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52682526-610A-46E6-8BD8-D0AFDF95C803}" type="datetime1">
              <a:rPr lang="tr-TR" smtClean="0"/>
              <a:pPr/>
              <a:t>17.05.2013</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E2254E32-FD2C-48E8-A7A9-675F8AA448B2}"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21FC953D-2F02-4124-B5FB-22807DD2B847}" type="datetime1">
              <a:rPr lang="tr-TR" smtClean="0"/>
              <a:pPr/>
              <a:t>17.05.2013</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E2254E32-FD2C-48E8-A7A9-675F8AA448B2}" type="slidenum">
              <a:rPr lang="tr-TR" smtClean="0"/>
              <a:pPr/>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2 Metin Yer Tutucusu"/>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AC129B7-A097-4413-8963-A4830B08E611}" type="datetime1">
              <a:rPr lang="tr-TR" smtClean="0"/>
              <a:pPr/>
              <a:t>17.05.2013</a:t>
            </a:fld>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2254E32-FD2C-48E8-A7A9-675F8AA448B2}"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5 Slayt Numarası Yer Tutucusu"/>
          <p:cNvSpPr>
            <a:spLocks noGrp="1"/>
          </p:cNvSpPr>
          <p:nvPr>
            <p:ph type="sldNum" sz="quarter" idx="12"/>
          </p:nvPr>
        </p:nvSpPr>
        <p:spPr>
          <a:noFill/>
        </p:spPr>
        <p:txBody>
          <a:bodyPr/>
          <a:lstStyle/>
          <a:p>
            <a:fld id="{1A594327-4980-4B53-9322-1DB00718D4B2}" type="slidenum">
              <a:rPr lang="tr-TR"/>
              <a:pPr/>
              <a:t>1</a:t>
            </a:fld>
            <a:endParaRPr lang="tr-TR"/>
          </a:p>
        </p:txBody>
      </p:sp>
      <p:pic>
        <p:nvPicPr>
          <p:cNvPr id="2051" name="Picture 5" descr="imaj_icdenetim"/>
          <p:cNvPicPr>
            <a:picLocks noChangeAspect="1" noChangeArrowheads="1"/>
          </p:cNvPicPr>
          <p:nvPr/>
        </p:nvPicPr>
        <p:blipFill>
          <a:blip r:embed="rId3" cstate="print">
            <a:lum bright="60000" contrast="-68000"/>
          </a:blip>
          <a:srcRect/>
          <a:stretch>
            <a:fillRect/>
          </a:stretch>
        </p:blipFill>
        <p:spPr bwMode="auto">
          <a:xfrm>
            <a:off x="0" y="0"/>
            <a:ext cx="9144000" cy="6597650"/>
          </a:xfrm>
          <a:prstGeom prst="rect">
            <a:avLst/>
          </a:prstGeom>
          <a:noFill/>
          <a:ln w="9525">
            <a:noFill/>
            <a:miter lim="800000"/>
            <a:headEnd/>
            <a:tailEnd/>
          </a:ln>
        </p:spPr>
      </p:pic>
      <p:sp>
        <p:nvSpPr>
          <p:cNvPr id="2055" name="Text Box 7"/>
          <p:cNvSpPr txBox="1">
            <a:spLocks noChangeArrowheads="1"/>
          </p:cNvSpPr>
          <p:nvPr/>
        </p:nvSpPr>
        <p:spPr bwMode="auto">
          <a:xfrm>
            <a:off x="0" y="3143250"/>
            <a:ext cx="9144000" cy="3093154"/>
          </a:xfrm>
          <a:prstGeom prst="rect">
            <a:avLst/>
          </a:prstGeom>
          <a:noFill/>
          <a:ln w="9525">
            <a:noFill/>
            <a:miter lim="800000"/>
            <a:headEnd/>
            <a:tailEnd/>
          </a:ln>
          <a:effectLst/>
        </p:spPr>
        <p:txBody>
          <a:bodyPr>
            <a:spAutoFit/>
          </a:bodyPr>
          <a:lstStyle/>
          <a:p>
            <a:pPr algn="ctr">
              <a:spcBef>
                <a:spcPct val="50000"/>
              </a:spcBef>
              <a:defRPr/>
            </a:pPr>
            <a:r>
              <a:rPr lang="tr-TR" sz="2600" b="1" dirty="0">
                <a:effectLst>
                  <a:outerShdw blurRad="38100" dist="38100" dir="2700000" algn="tl">
                    <a:srgbClr val="C0C0C0"/>
                  </a:outerShdw>
                </a:effectLst>
                <a:latin typeface="Times New Roman" pitchFamily="18" charset="0"/>
              </a:rPr>
              <a:t>YENİ TÜRK TİCARET KANUNU AÇISINDAN ŞİRKETLERİN BAĞIMSIZ DENETİM SORUNU VE ÇÖZÜM ÖNERİLERİ</a:t>
            </a:r>
          </a:p>
          <a:p>
            <a:pPr algn="ctr">
              <a:spcBef>
                <a:spcPct val="50000"/>
              </a:spcBef>
              <a:defRPr/>
            </a:pPr>
            <a:endParaRPr lang="tr-TR" sz="2600" b="1" dirty="0">
              <a:effectLst>
                <a:outerShdw blurRad="38100" dist="38100" dir="2700000" algn="tl">
                  <a:srgbClr val="C0C0C0"/>
                </a:outerShdw>
              </a:effectLst>
              <a:latin typeface="Times New Roman" pitchFamily="18" charset="0"/>
            </a:endParaRPr>
          </a:p>
          <a:p>
            <a:pPr algn="ctr">
              <a:spcBef>
                <a:spcPct val="50000"/>
              </a:spcBef>
              <a:defRPr/>
            </a:pPr>
            <a:r>
              <a:rPr lang="tr-TR" sz="2600" b="1" dirty="0">
                <a:effectLst>
                  <a:outerShdw blurRad="38100" dist="38100" dir="2700000" algn="tl">
                    <a:srgbClr val="C0C0C0"/>
                  </a:outerShdw>
                </a:effectLst>
                <a:latin typeface="Times New Roman" pitchFamily="18" charset="0"/>
              </a:rPr>
              <a:t>Yrd.Doç. Dr. Fevzi ER</a:t>
            </a:r>
          </a:p>
          <a:p>
            <a:pPr algn="ctr">
              <a:spcBef>
                <a:spcPct val="50000"/>
              </a:spcBef>
              <a:defRPr/>
            </a:pPr>
            <a:r>
              <a:rPr lang="tr-TR" sz="2600" b="1" dirty="0">
                <a:effectLst>
                  <a:outerShdw blurRad="38100" dist="38100" dir="2700000" algn="tl">
                    <a:srgbClr val="C0C0C0"/>
                  </a:outerShdw>
                </a:effectLst>
                <a:latin typeface="Times New Roman" pitchFamily="18" charset="0"/>
              </a:rPr>
              <a:t>Arş. Gör. Caner ALTUNTAŞ</a:t>
            </a:r>
          </a:p>
        </p:txBody>
      </p:sp>
      <p:pic>
        <p:nvPicPr>
          <p:cNvPr id="2053" name="Picture 8" descr="C:\Documents and Settings\caner\Desktop\sadece logo haliç.png"/>
          <p:cNvPicPr>
            <a:picLocks noChangeAspect="1" noChangeArrowheads="1"/>
          </p:cNvPicPr>
          <p:nvPr/>
        </p:nvPicPr>
        <p:blipFill>
          <a:blip r:embed="rId4" cstate="print"/>
          <a:srcRect/>
          <a:stretch>
            <a:fillRect/>
          </a:stretch>
        </p:blipFill>
        <p:spPr bwMode="auto">
          <a:xfrm>
            <a:off x="2357438" y="214313"/>
            <a:ext cx="4357687" cy="1593850"/>
          </a:xfrm>
          <a:prstGeom prst="rect">
            <a:avLst/>
          </a:prstGeom>
          <a:noFill/>
          <a:ln w="9525">
            <a:noFill/>
            <a:miter lim="800000"/>
            <a:headEnd/>
            <a:tailEnd/>
          </a:ln>
        </p:spPr>
      </p:pic>
      <p:sp>
        <p:nvSpPr>
          <p:cNvPr id="8" name="7 Metin kutusu"/>
          <p:cNvSpPr txBox="1"/>
          <p:nvPr/>
        </p:nvSpPr>
        <p:spPr>
          <a:xfrm>
            <a:off x="0" y="1857375"/>
            <a:ext cx="9144000" cy="1108075"/>
          </a:xfrm>
          <a:prstGeom prst="rect">
            <a:avLst/>
          </a:prstGeom>
          <a:noFill/>
        </p:spPr>
        <p:txBody>
          <a:bodyPr>
            <a:spAutoFit/>
          </a:bodyPr>
          <a:lstStyle/>
          <a:p>
            <a:pPr algn="ctr">
              <a:defRPr/>
            </a:pPr>
            <a:r>
              <a:rPr lang="tr-TR" sz="2200" dirty="0">
                <a:solidFill>
                  <a:srgbClr val="000099"/>
                </a:solidFill>
                <a:effectLst>
                  <a:outerShdw blurRad="38100" dist="38100" dir="2700000" algn="tl">
                    <a:srgbClr val="000000">
                      <a:alpha val="43137"/>
                    </a:srgbClr>
                  </a:outerShdw>
                </a:effectLst>
                <a:latin typeface="Times New Roman" pitchFamily="18" charset="0"/>
                <a:cs typeface="Times New Roman" pitchFamily="18" charset="0"/>
              </a:rPr>
              <a:t>T.C.</a:t>
            </a:r>
          </a:p>
          <a:p>
            <a:pPr algn="ctr">
              <a:defRPr/>
            </a:pPr>
            <a:r>
              <a:rPr lang="tr-TR" sz="2200" dirty="0">
                <a:solidFill>
                  <a:srgbClr val="000099"/>
                </a:solidFill>
                <a:effectLst>
                  <a:outerShdw blurRad="38100" dist="38100" dir="2700000" algn="tl">
                    <a:srgbClr val="000000">
                      <a:alpha val="43137"/>
                    </a:srgbClr>
                  </a:outerShdw>
                </a:effectLst>
                <a:latin typeface="Times New Roman" pitchFamily="18" charset="0"/>
                <a:cs typeface="Times New Roman" pitchFamily="18" charset="0"/>
              </a:rPr>
              <a:t>HALİÇ ÜNİVERSİTESİ</a:t>
            </a:r>
          </a:p>
          <a:p>
            <a:pPr algn="ctr">
              <a:defRPr/>
            </a:pPr>
            <a:r>
              <a:rPr lang="tr-TR" sz="2200" dirty="0">
                <a:solidFill>
                  <a:srgbClr val="000099"/>
                </a:solidFill>
                <a:effectLst>
                  <a:outerShdw blurRad="38100" dist="38100" dir="2700000" algn="tl">
                    <a:srgbClr val="000000">
                      <a:alpha val="43137"/>
                    </a:srgbClr>
                  </a:outerShdw>
                </a:effectLst>
                <a:latin typeface="Times New Roman" pitchFamily="18" charset="0"/>
                <a:cs typeface="Times New Roman" pitchFamily="18" charset="0"/>
              </a:rPr>
              <a:t>İŞLETME FAKÜLTESİ</a:t>
            </a:r>
          </a:p>
        </p:txBody>
      </p:sp>
      <p:sp>
        <p:nvSpPr>
          <p:cNvPr id="7" name="6 5-Nokta Yıldız"/>
          <p:cNvSpPr/>
          <p:nvPr/>
        </p:nvSpPr>
        <p:spPr>
          <a:xfrm>
            <a:off x="251520" y="260648"/>
            <a:ext cx="914400" cy="914400"/>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9" name="8 5-Nokta Yıldız"/>
          <p:cNvSpPr/>
          <p:nvPr/>
        </p:nvSpPr>
        <p:spPr>
          <a:xfrm>
            <a:off x="7884368" y="188640"/>
            <a:ext cx="914400" cy="914400"/>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0" name="9 5-Nokta Yıldız"/>
          <p:cNvSpPr/>
          <p:nvPr/>
        </p:nvSpPr>
        <p:spPr>
          <a:xfrm>
            <a:off x="179512" y="5013176"/>
            <a:ext cx="914400" cy="914400"/>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 name="10 5-Nokta Yıldız"/>
          <p:cNvSpPr/>
          <p:nvPr/>
        </p:nvSpPr>
        <p:spPr>
          <a:xfrm>
            <a:off x="7740352" y="4869160"/>
            <a:ext cx="914400" cy="914400"/>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5 Slayt Numarası Yer Tutucusu"/>
          <p:cNvSpPr>
            <a:spLocks noGrp="1"/>
          </p:cNvSpPr>
          <p:nvPr>
            <p:ph type="sldNum" sz="quarter" idx="12"/>
          </p:nvPr>
        </p:nvSpPr>
        <p:spPr>
          <a:noFill/>
        </p:spPr>
        <p:txBody>
          <a:bodyPr/>
          <a:lstStyle/>
          <a:p>
            <a:fld id="{BF9B1461-B09E-437A-BE4A-DDFAF01CC84B}" type="slidenum">
              <a:rPr lang="tr-TR"/>
              <a:pPr/>
              <a:t>10</a:t>
            </a:fld>
            <a:endParaRPr lang="tr-TR"/>
          </a:p>
        </p:txBody>
      </p:sp>
      <p:pic>
        <p:nvPicPr>
          <p:cNvPr id="3075" name="Picture 2" descr="imaj_icdenetim"/>
          <p:cNvPicPr>
            <a:picLocks noChangeAspect="1" noChangeArrowheads="1"/>
          </p:cNvPicPr>
          <p:nvPr/>
        </p:nvPicPr>
        <p:blipFill>
          <a:blip r:embed="rId3" cstate="print">
            <a:lum bright="54000" contrast="-62000"/>
          </a:blip>
          <a:srcRect/>
          <a:stretch>
            <a:fillRect/>
          </a:stretch>
        </p:blipFill>
        <p:spPr bwMode="auto">
          <a:xfrm>
            <a:off x="0" y="0"/>
            <a:ext cx="9144000" cy="6429396"/>
          </a:xfrm>
          <a:prstGeom prst="rect">
            <a:avLst/>
          </a:prstGeom>
          <a:noFill/>
          <a:ln w="9525">
            <a:noFill/>
            <a:miter lim="800000"/>
            <a:headEnd/>
            <a:tailEnd/>
          </a:ln>
        </p:spPr>
      </p:pic>
      <p:sp>
        <p:nvSpPr>
          <p:cNvPr id="3076" name="Line 3"/>
          <p:cNvSpPr>
            <a:spLocks noChangeShapeType="1"/>
          </p:cNvSpPr>
          <p:nvPr/>
        </p:nvSpPr>
        <p:spPr bwMode="auto">
          <a:xfrm>
            <a:off x="323850" y="836613"/>
            <a:ext cx="8569325" cy="0"/>
          </a:xfrm>
          <a:prstGeom prst="line">
            <a:avLst/>
          </a:prstGeom>
          <a:noFill/>
          <a:ln w="25400">
            <a:solidFill>
              <a:schemeClr val="tx1"/>
            </a:solidFill>
            <a:round/>
            <a:headEnd type="diamond" w="lg" len="lg"/>
            <a:tailEnd type="diamond" w="lg" len="lg"/>
          </a:ln>
        </p:spPr>
        <p:txBody>
          <a:bodyPr/>
          <a:lstStyle/>
          <a:p>
            <a:endParaRPr lang="tr-TR"/>
          </a:p>
        </p:txBody>
      </p:sp>
      <p:sp>
        <p:nvSpPr>
          <p:cNvPr id="16389" name="Text Box 5"/>
          <p:cNvSpPr txBox="1">
            <a:spLocks noChangeArrowheads="1"/>
          </p:cNvSpPr>
          <p:nvPr/>
        </p:nvSpPr>
        <p:spPr bwMode="auto">
          <a:xfrm>
            <a:off x="323850" y="260350"/>
            <a:ext cx="8208963" cy="969496"/>
          </a:xfrm>
          <a:prstGeom prst="rect">
            <a:avLst/>
          </a:prstGeom>
          <a:noFill/>
          <a:ln w="9525">
            <a:noFill/>
            <a:miter lim="800000"/>
            <a:headEnd/>
            <a:tailEnd/>
          </a:ln>
          <a:effectLst/>
        </p:spPr>
        <p:txBody>
          <a:bodyPr>
            <a:spAutoFit/>
          </a:bodyPr>
          <a:lstStyle/>
          <a:p>
            <a:pPr>
              <a:spcBef>
                <a:spcPct val="50000"/>
              </a:spcBef>
              <a:defRPr/>
            </a:pPr>
            <a:r>
              <a:rPr lang="tr-TR" sz="2200" b="1" dirty="0" smtClean="0">
                <a:effectLst>
                  <a:outerShdw blurRad="38100" dist="38100" dir="2700000" algn="tl">
                    <a:srgbClr val="C0C0C0"/>
                  </a:outerShdw>
                </a:effectLst>
                <a:latin typeface="Times New Roman" pitchFamily="18" charset="0"/>
              </a:rPr>
              <a:t>BAĞIMSIZ DENETÇİNİN SORUMLULUKLARI</a:t>
            </a:r>
          </a:p>
          <a:p>
            <a:pPr>
              <a:spcBef>
                <a:spcPct val="50000"/>
              </a:spcBef>
              <a:defRPr/>
            </a:pPr>
            <a:endParaRPr lang="tr-TR" sz="2200" b="1" dirty="0">
              <a:effectLst>
                <a:outerShdw blurRad="38100" dist="38100" dir="2700000" algn="tl">
                  <a:srgbClr val="C0C0C0"/>
                </a:outerShdw>
              </a:effectLst>
              <a:latin typeface="Times New Roman" pitchFamily="18" charset="0"/>
            </a:endParaRPr>
          </a:p>
        </p:txBody>
      </p:sp>
      <p:sp>
        <p:nvSpPr>
          <p:cNvPr id="3078" name="Text Box 6"/>
          <p:cNvSpPr txBox="1">
            <a:spLocks noChangeArrowheads="1"/>
          </p:cNvSpPr>
          <p:nvPr/>
        </p:nvSpPr>
        <p:spPr bwMode="auto">
          <a:xfrm>
            <a:off x="0" y="6537325"/>
            <a:ext cx="5688013" cy="320675"/>
          </a:xfrm>
          <a:prstGeom prst="rect">
            <a:avLst/>
          </a:prstGeom>
          <a:noFill/>
          <a:ln w="9525">
            <a:noFill/>
            <a:miter lim="800000"/>
            <a:headEnd/>
            <a:tailEnd/>
          </a:ln>
        </p:spPr>
        <p:txBody>
          <a:bodyPr>
            <a:spAutoFit/>
          </a:bodyPr>
          <a:lstStyle/>
          <a:p>
            <a:pPr>
              <a:spcBef>
                <a:spcPct val="50000"/>
              </a:spcBef>
            </a:pPr>
            <a:r>
              <a:rPr lang="tr-TR" sz="1500">
                <a:latin typeface="Times New Roman" pitchFamily="18" charset="0"/>
              </a:rPr>
              <a:t>Yrd.Doç.Dr.Fevzi ER - Arş.Gör.Caner ALTUNTAŞ</a:t>
            </a:r>
          </a:p>
        </p:txBody>
      </p:sp>
      <p:sp>
        <p:nvSpPr>
          <p:cNvPr id="3079" name="8 Metin kutusu"/>
          <p:cNvSpPr txBox="1">
            <a:spLocks noChangeArrowheads="1"/>
          </p:cNvSpPr>
          <p:nvPr/>
        </p:nvSpPr>
        <p:spPr bwMode="auto">
          <a:xfrm>
            <a:off x="285750" y="857232"/>
            <a:ext cx="8715406" cy="5193729"/>
          </a:xfrm>
          <a:prstGeom prst="rect">
            <a:avLst/>
          </a:prstGeom>
          <a:noFill/>
          <a:ln w="9525">
            <a:noFill/>
            <a:miter lim="800000"/>
            <a:headEnd/>
            <a:tailEnd/>
          </a:ln>
        </p:spPr>
        <p:txBody>
          <a:bodyPr wrap="square">
            <a:spAutoFit/>
          </a:bodyPr>
          <a:lstStyle/>
          <a:p>
            <a:pPr algn="just"/>
            <a:r>
              <a:rPr lang="tr-TR" sz="2000" dirty="0"/>
              <a:t>Finansal tabloların denetiminde denetçinin sorumluluğu, tablolarda sunulan bilgilerin hata ve hilelerden kaynaklanan yanlışlıkların olmadığı konusunda </a:t>
            </a:r>
            <a:r>
              <a:rPr lang="tr-TR" sz="2000" dirty="0" smtClean="0"/>
              <a:t>“</a:t>
            </a:r>
            <a:r>
              <a:rPr lang="tr-TR" sz="2000" b="1" i="1" dirty="0" smtClean="0"/>
              <a:t>makul </a:t>
            </a:r>
            <a:r>
              <a:rPr lang="tr-TR" sz="2000" b="1" i="1" dirty="0"/>
              <a:t>bir </a:t>
            </a:r>
            <a:r>
              <a:rPr lang="tr-TR" sz="2000" b="1" i="1" dirty="0" smtClean="0"/>
              <a:t>güvence” </a:t>
            </a:r>
            <a:r>
              <a:rPr lang="tr-TR" sz="2000" dirty="0"/>
              <a:t>sağlayacak biçimde denetimi planlamak ve denetim görevini yerine getirmektir. </a:t>
            </a:r>
            <a:endParaRPr lang="tr-TR" sz="2000" dirty="0" smtClean="0"/>
          </a:p>
          <a:p>
            <a:pPr algn="just"/>
            <a:endParaRPr lang="tr-TR" sz="1200" dirty="0"/>
          </a:p>
          <a:p>
            <a:pPr algn="just">
              <a:spcAft>
                <a:spcPts val="600"/>
              </a:spcAft>
            </a:pPr>
            <a:r>
              <a:rPr lang="tr-TR" sz="1950" dirty="0" smtClean="0"/>
              <a:t>DENETÇİNİN FİNANSAL TABLOLARININ DENETİMNE İLİŞKİN SORUMLULUKLARI</a:t>
            </a:r>
            <a:r>
              <a:rPr lang="tr-TR" sz="1950" smtClean="0"/>
              <a:t>;  </a:t>
            </a:r>
            <a:endParaRPr lang="tr-TR" sz="1950" dirty="0"/>
          </a:p>
          <a:p>
            <a:pPr lvl="0" algn="just">
              <a:spcAft>
                <a:spcPts val="600"/>
              </a:spcAft>
              <a:buFont typeface="Arial" pitchFamily="34" charset="0"/>
              <a:buChar char="•"/>
            </a:pPr>
            <a:r>
              <a:rPr lang="tr-TR" sz="1950" dirty="0" smtClean="0"/>
              <a:t> Tablolarda </a:t>
            </a:r>
            <a:r>
              <a:rPr lang="tr-TR" sz="1950" dirty="0"/>
              <a:t>yer alan bilgilerin doğruluğu ve güvenirliği konusunda görüş oluşturmak. </a:t>
            </a:r>
          </a:p>
          <a:p>
            <a:pPr lvl="0" algn="just">
              <a:spcAft>
                <a:spcPts val="600"/>
              </a:spcAft>
              <a:buFont typeface="Arial" pitchFamily="34" charset="0"/>
              <a:buChar char="•"/>
            </a:pPr>
            <a:r>
              <a:rPr lang="tr-TR" sz="1950" dirty="0" smtClean="0"/>
              <a:t> Tablolarda </a:t>
            </a:r>
            <a:r>
              <a:rPr lang="tr-TR" sz="1950" dirty="0"/>
              <a:t>yasal yanlışlıkların olmadığı konusunda tablodaki bilgilere ihtiyaç duyanlara makul bir güvence sağlamak. </a:t>
            </a:r>
          </a:p>
          <a:p>
            <a:pPr lvl="0" algn="just">
              <a:spcAft>
                <a:spcPts val="600"/>
              </a:spcAft>
              <a:buFont typeface="Arial" pitchFamily="34" charset="0"/>
              <a:buChar char="•"/>
            </a:pPr>
            <a:r>
              <a:rPr lang="tr-TR" sz="1950" dirty="0" smtClean="0"/>
              <a:t> GKGD </a:t>
            </a:r>
            <a:r>
              <a:rPr lang="tr-TR" sz="1950" dirty="0"/>
              <a:t>standartlarına uygun olarak denetim çalışmalarını yürütmek ve sonuçlandırmak </a:t>
            </a:r>
          </a:p>
          <a:p>
            <a:pPr lvl="0" algn="just">
              <a:spcAft>
                <a:spcPts val="600"/>
              </a:spcAft>
              <a:buFont typeface="Arial" pitchFamily="34" charset="0"/>
              <a:buChar char="•"/>
            </a:pPr>
            <a:r>
              <a:rPr lang="tr-TR" sz="1950" dirty="0" smtClean="0"/>
              <a:t> Bağımsız </a:t>
            </a:r>
            <a:r>
              <a:rPr lang="tr-TR" sz="1950" dirty="0"/>
              <a:t>denetçi, denetim faaliyetlerini yürütürken sonuçlara ulaşmasında engel teşkil edebilecek yanlışların olabileceği olasılıkları dikkate alarak </a:t>
            </a:r>
            <a:r>
              <a:rPr lang="tr-TR" sz="1950" b="1" dirty="0"/>
              <a:t>“MESLEKİ ŞÜPHECİLİK”</a:t>
            </a:r>
            <a:r>
              <a:rPr lang="tr-TR" sz="1950" dirty="0"/>
              <a:t> anlayışıyla hareket etmek zorundadır. </a:t>
            </a:r>
          </a:p>
          <a:p>
            <a:pPr lvl="0" algn="just">
              <a:buFont typeface="Arial" pitchFamily="34" charset="0"/>
              <a:buChar char="•"/>
            </a:pPr>
            <a:r>
              <a:rPr lang="tr-TR" sz="1950" dirty="0" smtClean="0"/>
              <a:t> Bağımsız </a:t>
            </a:r>
            <a:r>
              <a:rPr lang="tr-TR" sz="1950" dirty="0"/>
              <a:t>denetçi, yönetimi ilgilendiren bağımsız denetim konularını yönetimden sorumlu kişilere zamanında bildirmek zorundadır.  </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5 Slayt Numarası Yer Tutucusu"/>
          <p:cNvSpPr>
            <a:spLocks noGrp="1"/>
          </p:cNvSpPr>
          <p:nvPr>
            <p:ph type="sldNum" sz="quarter" idx="12"/>
          </p:nvPr>
        </p:nvSpPr>
        <p:spPr>
          <a:noFill/>
        </p:spPr>
        <p:txBody>
          <a:bodyPr/>
          <a:lstStyle/>
          <a:p>
            <a:fld id="{BF9B1461-B09E-437A-BE4A-DDFAF01CC84B}" type="slidenum">
              <a:rPr lang="tr-TR"/>
              <a:pPr/>
              <a:t>11</a:t>
            </a:fld>
            <a:endParaRPr lang="tr-TR"/>
          </a:p>
        </p:txBody>
      </p:sp>
      <p:pic>
        <p:nvPicPr>
          <p:cNvPr id="3075" name="Picture 2" descr="imaj_icdenetim"/>
          <p:cNvPicPr>
            <a:picLocks noChangeAspect="1" noChangeArrowheads="1"/>
          </p:cNvPicPr>
          <p:nvPr/>
        </p:nvPicPr>
        <p:blipFill>
          <a:blip r:embed="rId2" cstate="print">
            <a:lum bright="54000" contrast="-62000"/>
          </a:blip>
          <a:srcRect/>
          <a:stretch>
            <a:fillRect/>
          </a:stretch>
        </p:blipFill>
        <p:spPr bwMode="auto">
          <a:xfrm>
            <a:off x="0" y="0"/>
            <a:ext cx="9144000" cy="6429396"/>
          </a:xfrm>
          <a:prstGeom prst="rect">
            <a:avLst/>
          </a:prstGeom>
          <a:noFill/>
          <a:ln w="9525">
            <a:noFill/>
            <a:miter lim="800000"/>
            <a:headEnd/>
            <a:tailEnd/>
          </a:ln>
        </p:spPr>
      </p:pic>
      <p:sp>
        <p:nvSpPr>
          <p:cNvPr id="3076" name="Line 3"/>
          <p:cNvSpPr>
            <a:spLocks noChangeShapeType="1"/>
          </p:cNvSpPr>
          <p:nvPr/>
        </p:nvSpPr>
        <p:spPr bwMode="auto">
          <a:xfrm>
            <a:off x="285720" y="642918"/>
            <a:ext cx="8569325" cy="0"/>
          </a:xfrm>
          <a:prstGeom prst="line">
            <a:avLst/>
          </a:prstGeom>
          <a:noFill/>
          <a:ln w="25400">
            <a:solidFill>
              <a:schemeClr val="tx1"/>
            </a:solidFill>
            <a:round/>
            <a:headEnd type="diamond" w="lg" len="lg"/>
            <a:tailEnd type="diamond" w="lg" len="lg"/>
          </a:ln>
        </p:spPr>
        <p:txBody>
          <a:bodyPr/>
          <a:lstStyle/>
          <a:p>
            <a:endParaRPr lang="tr-TR"/>
          </a:p>
        </p:txBody>
      </p:sp>
      <p:sp>
        <p:nvSpPr>
          <p:cNvPr id="3078" name="Text Box 6"/>
          <p:cNvSpPr txBox="1">
            <a:spLocks noChangeArrowheads="1"/>
          </p:cNvSpPr>
          <p:nvPr/>
        </p:nvSpPr>
        <p:spPr bwMode="auto">
          <a:xfrm>
            <a:off x="0" y="6537325"/>
            <a:ext cx="5688013" cy="320675"/>
          </a:xfrm>
          <a:prstGeom prst="rect">
            <a:avLst/>
          </a:prstGeom>
          <a:noFill/>
          <a:ln w="9525">
            <a:noFill/>
            <a:miter lim="800000"/>
            <a:headEnd/>
            <a:tailEnd/>
          </a:ln>
        </p:spPr>
        <p:txBody>
          <a:bodyPr>
            <a:spAutoFit/>
          </a:bodyPr>
          <a:lstStyle/>
          <a:p>
            <a:pPr>
              <a:spcBef>
                <a:spcPct val="50000"/>
              </a:spcBef>
            </a:pPr>
            <a:r>
              <a:rPr lang="tr-TR" sz="1500">
                <a:latin typeface="Times New Roman" pitchFamily="18" charset="0"/>
              </a:rPr>
              <a:t>Yrd.Doç.Dr.Fevzi ER - Arş.Gör.Caner ALTUNTAŞ</a:t>
            </a:r>
          </a:p>
        </p:txBody>
      </p:sp>
      <p:sp>
        <p:nvSpPr>
          <p:cNvPr id="3079" name="8 Metin kutusu"/>
          <p:cNvSpPr txBox="1">
            <a:spLocks noChangeArrowheads="1"/>
          </p:cNvSpPr>
          <p:nvPr/>
        </p:nvSpPr>
        <p:spPr bwMode="auto">
          <a:xfrm>
            <a:off x="214282" y="714356"/>
            <a:ext cx="8358188" cy="5701561"/>
          </a:xfrm>
          <a:prstGeom prst="rect">
            <a:avLst/>
          </a:prstGeom>
          <a:noFill/>
          <a:ln w="9525">
            <a:noFill/>
            <a:miter lim="800000"/>
            <a:headEnd/>
            <a:tailEnd/>
          </a:ln>
        </p:spPr>
        <p:txBody>
          <a:bodyPr>
            <a:spAutoFit/>
          </a:bodyPr>
          <a:lstStyle/>
          <a:p>
            <a:pPr algn="just"/>
            <a:r>
              <a:rPr lang="tr-TR" b="1" dirty="0"/>
              <a:t> </a:t>
            </a:r>
            <a:r>
              <a:rPr lang="tr-TR" dirty="0" smtClean="0"/>
              <a:t>Bağımsız </a:t>
            </a:r>
            <a:r>
              <a:rPr lang="tr-TR" dirty="0"/>
              <a:t>denetime tabi olacak şirket kapsamı, </a:t>
            </a:r>
            <a:r>
              <a:rPr lang="tr-TR" dirty="0" err="1"/>
              <a:t>YTTK’da</a:t>
            </a:r>
            <a:r>
              <a:rPr lang="tr-TR" dirty="0"/>
              <a:t> öngörülen bütün sermaye şirketlerinden, sınırlı bir </a:t>
            </a:r>
            <a:r>
              <a:rPr lang="tr-TR" dirty="0" smtClean="0"/>
              <a:t>alan ile kısıtlanmıştır.  Şöyle ki;</a:t>
            </a:r>
          </a:p>
          <a:p>
            <a:pPr algn="just"/>
            <a:endParaRPr lang="tr-TR" dirty="0"/>
          </a:p>
          <a:p>
            <a:pPr algn="just">
              <a:lnSpc>
                <a:spcPct val="125000"/>
              </a:lnSpc>
              <a:buFont typeface="Arial" pitchFamily="34" charset="0"/>
              <a:buChar char="•"/>
            </a:pPr>
            <a:r>
              <a:rPr lang="tr-TR" dirty="0" smtClean="0"/>
              <a:t> Zaten </a:t>
            </a:r>
            <a:r>
              <a:rPr lang="tr-TR" dirty="0"/>
              <a:t>bağımsız denetim yaptıran bankacılık ve finans şirketleri, </a:t>
            </a:r>
            <a:endParaRPr lang="tr-TR" dirty="0" smtClean="0"/>
          </a:p>
          <a:p>
            <a:pPr algn="just">
              <a:lnSpc>
                <a:spcPct val="125000"/>
              </a:lnSpc>
              <a:buFont typeface="Arial" pitchFamily="34" charset="0"/>
              <a:buChar char="•"/>
            </a:pPr>
            <a:r>
              <a:rPr lang="tr-TR" dirty="0"/>
              <a:t> </a:t>
            </a:r>
            <a:r>
              <a:rPr lang="tr-TR" dirty="0" err="1" smtClean="0"/>
              <a:t>SPK’ya</a:t>
            </a:r>
            <a:r>
              <a:rPr lang="tr-TR" dirty="0" smtClean="0"/>
              <a:t> </a:t>
            </a:r>
            <a:r>
              <a:rPr lang="tr-TR" dirty="0"/>
              <a:t>tabi şirketler </a:t>
            </a:r>
          </a:p>
          <a:p>
            <a:pPr algn="just">
              <a:lnSpc>
                <a:spcPct val="125000"/>
              </a:lnSpc>
              <a:buFont typeface="Arial" pitchFamily="34" charset="0"/>
              <a:buChar char="•"/>
            </a:pPr>
            <a:r>
              <a:rPr lang="tr-TR" dirty="0" smtClean="0"/>
              <a:t> Reel sektördeki </a:t>
            </a:r>
            <a:r>
              <a:rPr lang="tr-TR" dirty="0"/>
              <a:t>büyük </a:t>
            </a:r>
            <a:r>
              <a:rPr lang="tr-TR" dirty="0" smtClean="0"/>
              <a:t>şirketler (Tebliğ ile belirlenen) </a:t>
            </a:r>
          </a:p>
          <a:p>
            <a:pPr algn="just">
              <a:lnSpc>
                <a:spcPct val="125000"/>
              </a:lnSpc>
              <a:buFont typeface="Arial" pitchFamily="34" charset="0"/>
              <a:buChar char="•"/>
            </a:pPr>
            <a:r>
              <a:rPr lang="tr-TR" dirty="0" smtClean="0"/>
              <a:t> Belirli </a:t>
            </a:r>
            <a:r>
              <a:rPr lang="tr-TR" dirty="0"/>
              <a:t>büyüklük ölçülerini aşan günlük gazete yayımlayan şirketler, </a:t>
            </a:r>
            <a:endParaRPr lang="tr-TR" dirty="0" smtClean="0"/>
          </a:p>
          <a:p>
            <a:pPr algn="just">
              <a:lnSpc>
                <a:spcPct val="125000"/>
              </a:lnSpc>
              <a:buFont typeface="Arial" pitchFamily="34" charset="0"/>
              <a:buChar char="•"/>
            </a:pPr>
            <a:r>
              <a:rPr lang="tr-TR" dirty="0"/>
              <a:t> </a:t>
            </a:r>
            <a:r>
              <a:rPr lang="tr-TR" dirty="0" smtClean="0"/>
              <a:t>Kamu </a:t>
            </a:r>
            <a:r>
              <a:rPr lang="tr-TR" dirty="0"/>
              <a:t>kurumu niteliğindeki meslek kuruluşları, </a:t>
            </a:r>
            <a:endParaRPr lang="tr-TR" dirty="0" smtClean="0"/>
          </a:p>
          <a:p>
            <a:pPr algn="just">
              <a:lnSpc>
                <a:spcPct val="125000"/>
              </a:lnSpc>
              <a:buFont typeface="Arial" pitchFamily="34" charset="0"/>
              <a:buChar char="•"/>
            </a:pPr>
            <a:r>
              <a:rPr lang="tr-TR" dirty="0" smtClean="0"/>
              <a:t> Enerji </a:t>
            </a:r>
            <a:r>
              <a:rPr lang="tr-TR" dirty="0"/>
              <a:t>piyasasında faaliyet gösteren şirketler, </a:t>
            </a:r>
            <a:endParaRPr lang="tr-TR" dirty="0" smtClean="0"/>
          </a:p>
          <a:p>
            <a:pPr algn="just">
              <a:lnSpc>
                <a:spcPct val="125000"/>
              </a:lnSpc>
              <a:buFont typeface="Arial" pitchFamily="34" charset="0"/>
              <a:buChar char="•"/>
            </a:pPr>
            <a:r>
              <a:rPr lang="tr-TR" dirty="0" smtClean="0"/>
              <a:t> Halka </a:t>
            </a:r>
            <a:r>
              <a:rPr lang="tr-TR" dirty="0"/>
              <a:t>açık sayılan şirketler, </a:t>
            </a:r>
            <a:endParaRPr lang="tr-TR" dirty="0" smtClean="0"/>
          </a:p>
          <a:p>
            <a:pPr algn="just">
              <a:lnSpc>
                <a:spcPct val="125000"/>
              </a:lnSpc>
              <a:buFont typeface="Arial" pitchFamily="34" charset="0"/>
              <a:buChar char="•"/>
            </a:pPr>
            <a:r>
              <a:rPr lang="tr-TR" dirty="0"/>
              <a:t> </a:t>
            </a:r>
            <a:r>
              <a:rPr lang="tr-TR" dirty="0" smtClean="0"/>
              <a:t>Tasarruf </a:t>
            </a:r>
            <a:r>
              <a:rPr lang="tr-TR" dirty="0"/>
              <a:t>Fonu Sigorta Fonu kapsamındaki şirketler, </a:t>
            </a:r>
            <a:endParaRPr lang="tr-TR" dirty="0" smtClean="0"/>
          </a:p>
          <a:p>
            <a:pPr algn="just">
              <a:lnSpc>
                <a:spcPct val="125000"/>
              </a:lnSpc>
              <a:buFont typeface="Arial" pitchFamily="34" charset="0"/>
              <a:buChar char="•"/>
            </a:pPr>
            <a:r>
              <a:rPr lang="tr-TR" dirty="0"/>
              <a:t> </a:t>
            </a:r>
            <a:r>
              <a:rPr lang="tr-TR" dirty="0" smtClean="0"/>
              <a:t>KİT </a:t>
            </a:r>
            <a:r>
              <a:rPr lang="tr-TR" dirty="0"/>
              <a:t>ve Belediyelere ait olan şirketler kapsama alınmıştır. </a:t>
            </a:r>
            <a:endParaRPr lang="tr-TR" dirty="0" smtClean="0"/>
          </a:p>
          <a:p>
            <a:pPr algn="just">
              <a:buFont typeface="Arial" pitchFamily="34" charset="0"/>
              <a:buChar char="•"/>
            </a:pPr>
            <a:endParaRPr lang="tr-TR" dirty="0"/>
          </a:p>
          <a:p>
            <a:pPr algn="just"/>
            <a:r>
              <a:rPr lang="tr-TR" dirty="0"/>
              <a:t>KGK’nin yayımlamış olduğu karar ile bağımsız denetime tabi olan şirketler için </a:t>
            </a:r>
            <a:r>
              <a:rPr lang="tr-TR" dirty="0" err="1"/>
              <a:t>TMS’lere</a:t>
            </a:r>
            <a:r>
              <a:rPr lang="tr-TR" dirty="0"/>
              <a:t> uygun finansal tablo düzenlenmesi zorunluluğu başlamış durumdadır. Ekonomi yönetiminin yapmış olduğu açıklamalarda; bağımsız denetim kapsamının zaman içinde genişletileceği, KOBİ’ler için de TMS/TFRS uygulamalarının yakında başlayabileceğini belirtmektedir.  </a:t>
            </a:r>
          </a:p>
        </p:txBody>
      </p:sp>
      <p:sp>
        <p:nvSpPr>
          <p:cNvPr id="9" name="Text Box 5"/>
          <p:cNvSpPr txBox="1">
            <a:spLocks noChangeArrowheads="1"/>
          </p:cNvSpPr>
          <p:nvPr/>
        </p:nvSpPr>
        <p:spPr bwMode="auto">
          <a:xfrm>
            <a:off x="357158" y="142852"/>
            <a:ext cx="8208963" cy="969496"/>
          </a:xfrm>
          <a:prstGeom prst="rect">
            <a:avLst/>
          </a:prstGeom>
          <a:noFill/>
          <a:ln w="9525">
            <a:noFill/>
            <a:miter lim="800000"/>
            <a:headEnd/>
            <a:tailEnd/>
          </a:ln>
          <a:effectLst/>
        </p:spPr>
        <p:txBody>
          <a:bodyPr>
            <a:spAutoFit/>
          </a:bodyPr>
          <a:lstStyle/>
          <a:p>
            <a:pPr>
              <a:spcBef>
                <a:spcPct val="50000"/>
              </a:spcBef>
              <a:defRPr/>
            </a:pPr>
            <a:r>
              <a:rPr lang="tr-TR" sz="2200" b="1" dirty="0" smtClean="0">
                <a:effectLst>
                  <a:outerShdw blurRad="38100" dist="38100" dir="2700000" algn="tl">
                    <a:srgbClr val="C0C0C0"/>
                  </a:outerShdw>
                </a:effectLst>
                <a:latin typeface="Times New Roman" pitchFamily="18" charset="0"/>
              </a:rPr>
              <a:t>DENETİM </a:t>
            </a:r>
            <a:r>
              <a:rPr lang="tr-TR" sz="2200" b="1" dirty="0">
                <a:effectLst>
                  <a:outerShdw blurRad="38100" dist="38100" dir="2700000" algn="tl">
                    <a:srgbClr val="C0C0C0"/>
                  </a:outerShdw>
                </a:effectLst>
                <a:latin typeface="Times New Roman" pitchFamily="18" charset="0"/>
              </a:rPr>
              <a:t>KAPSAMINDA OLAN ŞİRKETLER</a:t>
            </a:r>
          </a:p>
          <a:p>
            <a:pPr>
              <a:spcBef>
                <a:spcPct val="50000"/>
              </a:spcBef>
              <a:defRPr/>
            </a:pPr>
            <a:endParaRPr lang="tr-TR" sz="2200" b="1" dirty="0">
              <a:effectLst>
                <a:outerShdw blurRad="38100" dist="38100" dir="2700000" algn="tl">
                  <a:srgbClr val="C0C0C0"/>
                </a:outerShdw>
              </a:effectLst>
              <a:latin typeface="Times New Roman" pitchFamily="18" charset="0"/>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5 Slayt Numarası Yer Tutucusu"/>
          <p:cNvSpPr>
            <a:spLocks noGrp="1"/>
          </p:cNvSpPr>
          <p:nvPr>
            <p:ph type="sldNum" sz="quarter" idx="12"/>
          </p:nvPr>
        </p:nvSpPr>
        <p:spPr>
          <a:noFill/>
        </p:spPr>
        <p:txBody>
          <a:bodyPr/>
          <a:lstStyle/>
          <a:p>
            <a:fld id="{BF9B1461-B09E-437A-BE4A-DDFAF01CC84B}" type="slidenum">
              <a:rPr lang="tr-TR"/>
              <a:pPr/>
              <a:t>12</a:t>
            </a:fld>
            <a:endParaRPr lang="tr-TR"/>
          </a:p>
        </p:txBody>
      </p:sp>
      <p:pic>
        <p:nvPicPr>
          <p:cNvPr id="3075" name="Picture 2" descr="imaj_icdenetim"/>
          <p:cNvPicPr>
            <a:picLocks noChangeAspect="1" noChangeArrowheads="1"/>
          </p:cNvPicPr>
          <p:nvPr/>
        </p:nvPicPr>
        <p:blipFill>
          <a:blip r:embed="rId2" cstate="print">
            <a:lum bright="54000" contrast="-62000"/>
          </a:blip>
          <a:srcRect/>
          <a:stretch>
            <a:fillRect/>
          </a:stretch>
        </p:blipFill>
        <p:spPr bwMode="auto">
          <a:xfrm>
            <a:off x="0" y="0"/>
            <a:ext cx="9144000" cy="6429396"/>
          </a:xfrm>
          <a:prstGeom prst="rect">
            <a:avLst/>
          </a:prstGeom>
          <a:noFill/>
          <a:ln w="9525">
            <a:noFill/>
            <a:miter lim="800000"/>
            <a:headEnd/>
            <a:tailEnd/>
          </a:ln>
        </p:spPr>
      </p:pic>
      <p:sp>
        <p:nvSpPr>
          <p:cNvPr id="3076" name="Line 3"/>
          <p:cNvSpPr>
            <a:spLocks noChangeShapeType="1"/>
          </p:cNvSpPr>
          <p:nvPr/>
        </p:nvSpPr>
        <p:spPr bwMode="auto">
          <a:xfrm>
            <a:off x="323850" y="836613"/>
            <a:ext cx="8569325" cy="0"/>
          </a:xfrm>
          <a:prstGeom prst="line">
            <a:avLst/>
          </a:prstGeom>
          <a:noFill/>
          <a:ln w="25400">
            <a:solidFill>
              <a:schemeClr val="tx1"/>
            </a:solidFill>
            <a:round/>
            <a:headEnd type="diamond" w="lg" len="lg"/>
            <a:tailEnd type="diamond" w="lg" len="lg"/>
          </a:ln>
        </p:spPr>
        <p:txBody>
          <a:bodyPr/>
          <a:lstStyle/>
          <a:p>
            <a:endParaRPr lang="tr-TR"/>
          </a:p>
        </p:txBody>
      </p:sp>
      <p:sp>
        <p:nvSpPr>
          <p:cNvPr id="16389" name="Text Box 5"/>
          <p:cNvSpPr txBox="1">
            <a:spLocks noChangeArrowheads="1"/>
          </p:cNvSpPr>
          <p:nvPr/>
        </p:nvSpPr>
        <p:spPr bwMode="auto">
          <a:xfrm>
            <a:off x="323850" y="260350"/>
            <a:ext cx="8208963" cy="969496"/>
          </a:xfrm>
          <a:prstGeom prst="rect">
            <a:avLst/>
          </a:prstGeom>
          <a:noFill/>
          <a:ln w="9525">
            <a:noFill/>
            <a:miter lim="800000"/>
            <a:headEnd/>
            <a:tailEnd/>
          </a:ln>
          <a:effectLst/>
        </p:spPr>
        <p:txBody>
          <a:bodyPr>
            <a:spAutoFit/>
          </a:bodyPr>
          <a:lstStyle/>
          <a:p>
            <a:pPr>
              <a:spcBef>
                <a:spcPct val="50000"/>
              </a:spcBef>
              <a:defRPr/>
            </a:pPr>
            <a:r>
              <a:rPr lang="tr-TR" sz="2200" b="1" dirty="0" smtClean="0">
                <a:effectLst>
                  <a:outerShdw blurRad="38100" dist="38100" dir="2700000" algn="tl">
                    <a:srgbClr val="C0C0C0"/>
                  </a:outerShdw>
                </a:effectLst>
                <a:latin typeface="Times New Roman" pitchFamily="18" charset="0"/>
              </a:rPr>
              <a:t>DENETİM </a:t>
            </a:r>
            <a:r>
              <a:rPr lang="tr-TR" sz="2200" b="1" dirty="0">
                <a:effectLst>
                  <a:outerShdw blurRad="38100" dist="38100" dir="2700000" algn="tl">
                    <a:srgbClr val="C0C0C0"/>
                  </a:outerShdw>
                </a:effectLst>
                <a:latin typeface="Times New Roman" pitchFamily="18" charset="0"/>
              </a:rPr>
              <a:t>KAPSAMINDA OLAN ŞİRKETLER</a:t>
            </a:r>
          </a:p>
          <a:p>
            <a:pPr>
              <a:spcBef>
                <a:spcPct val="50000"/>
              </a:spcBef>
              <a:defRPr/>
            </a:pPr>
            <a:endParaRPr lang="tr-TR" sz="2200" b="1" dirty="0">
              <a:effectLst>
                <a:outerShdw blurRad="38100" dist="38100" dir="2700000" algn="tl">
                  <a:srgbClr val="C0C0C0"/>
                </a:outerShdw>
              </a:effectLst>
              <a:latin typeface="Times New Roman" pitchFamily="18" charset="0"/>
            </a:endParaRPr>
          </a:p>
        </p:txBody>
      </p:sp>
      <p:sp>
        <p:nvSpPr>
          <p:cNvPr id="3078" name="Text Box 6"/>
          <p:cNvSpPr txBox="1">
            <a:spLocks noChangeArrowheads="1"/>
          </p:cNvSpPr>
          <p:nvPr/>
        </p:nvSpPr>
        <p:spPr bwMode="auto">
          <a:xfrm>
            <a:off x="0" y="6537325"/>
            <a:ext cx="5688013" cy="320675"/>
          </a:xfrm>
          <a:prstGeom prst="rect">
            <a:avLst/>
          </a:prstGeom>
          <a:noFill/>
          <a:ln w="9525">
            <a:noFill/>
            <a:miter lim="800000"/>
            <a:headEnd/>
            <a:tailEnd/>
          </a:ln>
        </p:spPr>
        <p:txBody>
          <a:bodyPr>
            <a:spAutoFit/>
          </a:bodyPr>
          <a:lstStyle/>
          <a:p>
            <a:pPr>
              <a:spcBef>
                <a:spcPct val="50000"/>
              </a:spcBef>
            </a:pPr>
            <a:r>
              <a:rPr lang="tr-TR" sz="1500" dirty="0">
                <a:latin typeface="Times New Roman" pitchFamily="18" charset="0"/>
              </a:rPr>
              <a:t>Yrd.</a:t>
            </a:r>
            <a:r>
              <a:rPr lang="tr-TR" sz="1500" dirty="0" err="1">
                <a:latin typeface="Times New Roman" pitchFamily="18" charset="0"/>
              </a:rPr>
              <a:t>Doç.Dr</a:t>
            </a:r>
            <a:r>
              <a:rPr lang="tr-TR" sz="1500" dirty="0">
                <a:latin typeface="Times New Roman" pitchFamily="18" charset="0"/>
              </a:rPr>
              <a:t>.Fevzi ER - Arş.Gör.Caner ALTUNTAŞ</a:t>
            </a:r>
          </a:p>
        </p:txBody>
      </p:sp>
      <p:sp>
        <p:nvSpPr>
          <p:cNvPr id="3079" name="8 Metin kutusu"/>
          <p:cNvSpPr txBox="1">
            <a:spLocks noChangeArrowheads="1"/>
          </p:cNvSpPr>
          <p:nvPr/>
        </p:nvSpPr>
        <p:spPr bwMode="auto">
          <a:xfrm>
            <a:off x="285750" y="928688"/>
            <a:ext cx="8358188" cy="4632037"/>
          </a:xfrm>
          <a:prstGeom prst="rect">
            <a:avLst/>
          </a:prstGeom>
          <a:noFill/>
          <a:ln w="9525">
            <a:noFill/>
            <a:miter lim="800000"/>
            <a:headEnd/>
            <a:tailEnd/>
          </a:ln>
        </p:spPr>
        <p:txBody>
          <a:bodyPr>
            <a:spAutoFit/>
          </a:bodyPr>
          <a:lstStyle/>
          <a:p>
            <a:r>
              <a:rPr lang="tr-TR" sz="2000" dirty="0"/>
              <a:t>DENETİMİN KAPSAMI  </a:t>
            </a:r>
            <a:endParaRPr lang="tr-TR" sz="2000" dirty="0" smtClean="0"/>
          </a:p>
          <a:p>
            <a:pPr>
              <a:lnSpc>
                <a:spcPct val="125000"/>
              </a:lnSpc>
            </a:pPr>
            <a:endParaRPr lang="tr-TR" sz="2000" dirty="0"/>
          </a:p>
          <a:p>
            <a:pPr>
              <a:lnSpc>
                <a:spcPct val="125000"/>
              </a:lnSpc>
              <a:buFont typeface="Arial" pitchFamily="34" charset="0"/>
              <a:buChar char="•"/>
            </a:pPr>
            <a:r>
              <a:rPr lang="tr-TR" sz="2000" dirty="0" smtClean="0"/>
              <a:t> Yıllık </a:t>
            </a:r>
            <a:r>
              <a:rPr lang="tr-TR" sz="2000" dirty="0"/>
              <a:t>aktif toplamı 150 milyon TL ve üstü, </a:t>
            </a:r>
            <a:endParaRPr lang="tr-TR" sz="2000" dirty="0" smtClean="0"/>
          </a:p>
          <a:p>
            <a:pPr>
              <a:lnSpc>
                <a:spcPct val="125000"/>
              </a:lnSpc>
              <a:buFont typeface="Arial" pitchFamily="34" charset="0"/>
              <a:buChar char="•"/>
            </a:pPr>
            <a:r>
              <a:rPr lang="tr-TR" sz="2000" dirty="0" smtClean="0"/>
              <a:t> Yıllık </a:t>
            </a:r>
            <a:r>
              <a:rPr lang="tr-TR" sz="2000" dirty="0"/>
              <a:t>net satış hasılatı 200 milyon TL ve üstü, </a:t>
            </a:r>
            <a:endParaRPr lang="tr-TR" sz="2000" dirty="0" smtClean="0"/>
          </a:p>
          <a:p>
            <a:pPr>
              <a:lnSpc>
                <a:spcPct val="125000"/>
              </a:lnSpc>
              <a:buFont typeface="Arial" pitchFamily="34" charset="0"/>
              <a:buChar char="•"/>
            </a:pPr>
            <a:r>
              <a:rPr lang="tr-TR" sz="2000" dirty="0" smtClean="0"/>
              <a:t> Çalışan </a:t>
            </a:r>
            <a:r>
              <a:rPr lang="tr-TR" sz="2000" dirty="0"/>
              <a:t>sayısı da 500 ve üstü olarak belirlenen üç </a:t>
            </a:r>
            <a:r>
              <a:rPr lang="tr-TR" sz="2000" dirty="0" smtClean="0"/>
              <a:t>ölçütten</a:t>
            </a:r>
          </a:p>
          <a:p>
            <a:pPr>
              <a:lnSpc>
                <a:spcPct val="125000"/>
              </a:lnSpc>
            </a:pPr>
            <a:endParaRPr lang="tr-TR" sz="2000" dirty="0"/>
          </a:p>
          <a:p>
            <a:pPr lvl="1">
              <a:lnSpc>
                <a:spcPct val="125000"/>
              </a:lnSpc>
              <a:buFont typeface="Wingdings" pitchFamily="2" charset="2"/>
              <a:buChar char="Ø"/>
            </a:pPr>
            <a:r>
              <a:rPr lang="tr-TR" sz="2000" dirty="0" smtClean="0"/>
              <a:t> İkisini </a:t>
            </a:r>
            <a:r>
              <a:rPr lang="tr-TR" sz="2000" dirty="0"/>
              <a:t>iki dönem aşan şirketler, </a:t>
            </a:r>
            <a:r>
              <a:rPr lang="tr-TR" sz="2000" dirty="0" smtClean="0"/>
              <a:t>takip </a:t>
            </a:r>
            <a:r>
              <a:rPr lang="tr-TR" sz="2000" dirty="0"/>
              <a:t>eden dönemde </a:t>
            </a:r>
            <a:r>
              <a:rPr lang="tr-TR" sz="2000" b="1" dirty="0"/>
              <a:t>bağımsız denetime tabi olacak. </a:t>
            </a:r>
            <a:endParaRPr lang="tr-TR" sz="2000" b="1" dirty="0" smtClean="0"/>
          </a:p>
          <a:p>
            <a:pPr lvl="1">
              <a:lnSpc>
                <a:spcPct val="125000"/>
              </a:lnSpc>
              <a:buFont typeface="Wingdings" pitchFamily="2" charset="2"/>
              <a:buChar char="Ø"/>
            </a:pPr>
            <a:r>
              <a:rPr lang="tr-TR" sz="2000" dirty="0"/>
              <a:t> </a:t>
            </a:r>
            <a:r>
              <a:rPr lang="tr-TR" sz="2000" dirty="0" smtClean="0"/>
              <a:t>Denetim </a:t>
            </a:r>
            <a:r>
              <a:rPr lang="tr-TR" sz="2000" dirty="0"/>
              <a:t>kapsamına girenlerden, eğer iki dönem </a:t>
            </a:r>
            <a:r>
              <a:rPr lang="tr-TR" sz="2000" dirty="0" err="1" smtClean="0"/>
              <a:t>ardarda</a:t>
            </a:r>
            <a:r>
              <a:rPr lang="tr-TR" sz="2000" dirty="0" smtClean="0"/>
              <a:t> </a:t>
            </a:r>
            <a:r>
              <a:rPr lang="tr-TR" sz="2000" dirty="0"/>
              <a:t>bu üç standarttan ikisinin altında kalanlar ya da </a:t>
            </a:r>
            <a:endParaRPr lang="tr-TR" sz="2000" dirty="0" smtClean="0"/>
          </a:p>
          <a:p>
            <a:pPr lvl="1">
              <a:lnSpc>
                <a:spcPct val="125000"/>
              </a:lnSpc>
              <a:buFont typeface="Wingdings" pitchFamily="2" charset="2"/>
              <a:buChar char="Ø"/>
            </a:pPr>
            <a:r>
              <a:rPr lang="tr-TR" sz="2000" dirty="0"/>
              <a:t> </a:t>
            </a:r>
            <a:r>
              <a:rPr lang="tr-TR" sz="2000" dirty="0" smtClean="0"/>
              <a:t>Tek </a:t>
            </a:r>
            <a:r>
              <a:rPr lang="tr-TR" sz="2000" dirty="0"/>
              <a:t>bir hesap döneminde en az iki ölçütün yüzde 20’si ve altında kalanlar takip eden dönem için </a:t>
            </a:r>
            <a:r>
              <a:rPr lang="tr-TR" sz="2000" b="1" dirty="0"/>
              <a:t>bağımsız denetim kapsamından çıkacak. </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5 Slayt Numarası Yer Tutucusu"/>
          <p:cNvSpPr>
            <a:spLocks noGrp="1"/>
          </p:cNvSpPr>
          <p:nvPr>
            <p:ph type="sldNum" sz="quarter" idx="12"/>
          </p:nvPr>
        </p:nvSpPr>
        <p:spPr>
          <a:noFill/>
        </p:spPr>
        <p:txBody>
          <a:bodyPr/>
          <a:lstStyle/>
          <a:p>
            <a:fld id="{BF9B1461-B09E-437A-BE4A-DDFAF01CC84B}" type="slidenum">
              <a:rPr lang="tr-TR"/>
              <a:pPr/>
              <a:t>13</a:t>
            </a:fld>
            <a:endParaRPr lang="tr-TR"/>
          </a:p>
        </p:txBody>
      </p:sp>
      <p:pic>
        <p:nvPicPr>
          <p:cNvPr id="3075" name="Picture 2" descr="imaj_icdenetim"/>
          <p:cNvPicPr>
            <a:picLocks noChangeAspect="1" noChangeArrowheads="1"/>
          </p:cNvPicPr>
          <p:nvPr/>
        </p:nvPicPr>
        <p:blipFill>
          <a:blip r:embed="rId2" cstate="print">
            <a:lum bright="54000" contrast="-62000"/>
          </a:blip>
          <a:srcRect/>
          <a:stretch>
            <a:fillRect/>
          </a:stretch>
        </p:blipFill>
        <p:spPr bwMode="auto">
          <a:xfrm>
            <a:off x="0" y="0"/>
            <a:ext cx="9144000" cy="6429396"/>
          </a:xfrm>
          <a:prstGeom prst="rect">
            <a:avLst/>
          </a:prstGeom>
          <a:noFill/>
          <a:ln w="9525">
            <a:noFill/>
            <a:miter lim="800000"/>
            <a:headEnd/>
            <a:tailEnd/>
          </a:ln>
        </p:spPr>
      </p:pic>
      <p:sp>
        <p:nvSpPr>
          <p:cNvPr id="3076" name="Line 3"/>
          <p:cNvSpPr>
            <a:spLocks noChangeShapeType="1"/>
          </p:cNvSpPr>
          <p:nvPr/>
        </p:nvSpPr>
        <p:spPr bwMode="auto">
          <a:xfrm>
            <a:off x="323850" y="836613"/>
            <a:ext cx="8569325" cy="0"/>
          </a:xfrm>
          <a:prstGeom prst="line">
            <a:avLst/>
          </a:prstGeom>
          <a:noFill/>
          <a:ln w="25400">
            <a:solidFill>
              <a:schemeClr val="tx1"/>
            </a:solidFill>
            <a:round/>
            <a:headEnd type="diamond" w="lg" len="lg"/>
            <a:tailEnd type="diamond" w="lg" len="lg"/>
          </a:ln>
        </p:spPr>
        <p:txBody>
          <a:bodyPr/>
          <a:lstStyle/>
          <a:p>
            <a:endParaRPr lang="tr-TR"/>
          </a:p>
        </p:txBody>
      </p:sp>
      <p:sp>
        <p:nvSpPr>
          <p:cNvPr id="3078" name="Text Box 6"/>
          <p:cNvSpPr txBox="1">
            <a:spLocks noChangeArrowheads="1"/>
          </p:cNvSpPr>
          <p:nvPr/>
        </p:nvSpPr>
        <p:spPr bwMode="auto">
          <a:xfrm>
            <a:off x="0" y="6537325"/>
            <a:ext cx="5688013" cy="320675"/>
          </a:xfrm>
          <a:prstGeom prst="rect">
            <a:avLst/>
          </a:prstGeom>
          <a:noFill/>
          <a:ln w="9525">
            <a:noFill/>
            <a:miter lim="800000"/>
            <a:headEnd/>
            <a:tailEnd/>
          </a:ln>
        </p:spPr>
        <p:txBody>
          <a:bodyPr>
            <a:spAutoFit/>
          </a:bodyPr>
          <a:lstStyle/>
          <a:p>
            <a:pPr>
              <a:spcBef>
                <a:spcPct val="50000"/>
              </a:spcBef>
            </a:pPr>
            <a:r>
              <a:rPr lang="tr-TR" sz="1500">
                <a:latin typeface="Times New Roman" pitchFamily="18" charset="0"/>
              </a:rPr>
              <a:t>Yrd.Doç.Dr.Fevzi ER - Arş.Gör.Caner ALTUNTAŞ</a:t>
            </a:r>
          </a:p>
        </p:txBody>
      </p:sp>
      <p:sp>
        <p:nvSpPr>
          <p:cNvPr id="3079" name="8 Metin kutusu"/>
          <p:cNvSpPr txBox="1">
            <a:spLocks noChangeArrowheads="1"/>
          </p:cNvSpPr>
          <p:nvPr/>
        </p:nvSpPr>
        <p:spPr bwMode="auto">
          <a:xfrm>
            <a:off x="285720" y="857232"/>
            <a:ext cx="8715436" cy="5786199"/>
          </a:xfrm>
          <a:prstGeom prst="rect">
            <a:avLst/>
          </a:prstGeom>
          <a:noFill/>
          <a:ln w="9525">
            <a:noFill/>
            <a:miter lim="800000"/>
            <a:headEnd/>
            <a:tailEnd/>
          </a:ln>
        </p:spPr>
        <p:txBody>
          <a:bodyPr wrap="square">
            <a:spAutoFit/>
          </a:bodyPr>
          <a:lstStyle/>
          <a:p>
            <a:pPr algn="just"/>
            <a:r>
              <a:rPr lang="tr-TR" sz="1850" i="1" dirty="0"/>
              <a:t>TOBB VE SENDİKA İŞTİRAKLERİ </a:t>
            </a:r>
          </a:p>
          <a:p>
            <a:pPr algn="just"/>
            <a:r>
              <a:rPr lang="tr-TR" sz="1850" dirty="0"/>
              <a:t>Sermayesinin en az yüzde 25’i kamu kurumu niteliğindeki meslek kuruluşlarına, sendikalara, derneklere, vakıflara, kooperatiflere ve bunların üst kuruluşlarına doğrudan veya dolaylı olarak ait olan şirketler de kendileri için belirlenen 3 kriterden 2 tanesini taşıyorlarsa bağımsız denetime tabi olacaklar. </a:t>
            </a:r>
            <a:endParaRPr lang="tr-TR" sz="1850" dirty="0" smtClean="0"/>
          </a:p>
          <a:p>
            <a:pPr algn="just"/>
            <a:endParaRPr lang="tr-TR" sz="1850" dirty="0"/>
          </a:p>
          <a:p>
            <a:pPr algn="just"/>
            <a:r>
              <a:rPr lang="tr-TR" sz="1850" i="1" dirty="0"/>
              <a:t>DEPOCULUK, UMUMİ MAĞAZALAR</a:t>
            </a:r>
          </a:p>
          <a:p>
            <a:pPr algn="just"/>
            <a:r>
              <a:rPr lang="tr-TR" sz="1850" dirty="0"/>
              <a:t>Kararda, anonim şirket halinde kurulan tarım ürünleri lisanslı depo şirketleri ile Umumi Mağazalar Kanunu hükümleri uyarınca faaliyette bulunan anonim şirket halinde kurulan şirketler bağımsız denetime tabi olacak. </a:t>
            </a:r>
            <a:endParaRPr lang="tr-TR" sz="1850" dirty="0" smtClean="0"/>
          </a:p>
          <a:p>
            <a:pPr algn="just"/>
            <a:endParaRPr lang="tr-TR" sz="1850" dirty="0"/>
          </a:p>
          <a:p>
            <a:pPr algn="just"/>
            <a:r>
              <a:rPr lang="tr-TR" sz="1850" i="1" dirty="0"/>
              <a:t>ULUSAL YAYIN YAPAN GAZETELER</a:t>
            </a:r>
          </a:p>
          <a:p>
            <a:pPr algn="just"/>
            <a:r>
              <a:rPr lang="tr-TR" sz="1850" dirty="0"/>
              <a:t>Bu kapsamdaki gazetelerden aktif toplamı 50 milyon TL ve üstü; yıllık net satış hasılatı 75 milyon TL ve üstü; çalışan sayısı 75 ve üstü olanlar, bu ölçütlerden ikisinin kapsamına girmesi şartıyla bağımsız denetime tabi olacak.  </a:t>
            </a:r>
            <a:endParaRPr lang="tr-TR" sz="1850" dirty="0" smtClean="0"/>
          </a:p>
          <a:p>
            <a:pPr algn="just"/>
            <a:endParaRPr lang="tr-TR" sz="1850" dirty="0"/>
          </a:p>
          <a:p>
            <a:pPr algn="just"/>
            <a:r>
              <a:rPr lang="tr-TR" sz="1850" i="1" dirty="0"/>
              <a:t>ÇOK ORTAKLI ŞİRKETLER </a:t>
            </a:r>
          </a:p>
          <a:p>
            <a:pPr algn="just"/>
            <a:r>
              <a:rPr lang="tr-TR" sz="1850" dirty="0"/>
              <a:t>Bu kapsamdaki şirketlerden aktif toplamı 15 milyon TL ve üstü; yıllık net satış hasılatı 20 milyon TL ve üstü; çalışan sayısı 50 ve üstü ölçütlerden ikisini sağlıyorsa bağımsız denetim kapsamına girecek. </a:t>
            </a:r>
            <a:endParaRPr lang="tr-TR" sz="1900" dirty="0"/>
          </a:p>
        </p:txBody>
      </p:sp>
      <p:sp>
        <p:nvSpPr>
          <p:cNvPr id="8" name="Text Box 5"/>
          <p:cNvSpPr txBox="1">
            <a:spLocks noChangeArrowheads="1"/>
          </p:cNvSpPr>
          <p:nvPr/>
        </p:nvSpPr>
        <p:spPr bwMode="auto">
          <a:xfrm>
            <a:off x="323850" y="260350"/>
            <a:ext cx="8208963" cy="969496"/>
          </a:xfrm>
          <a:prstGeom prst="rect">
            <a:avLst/>
          </a:prstGeom>
          <a:noFill/>
          <a:ln w="9525">
            <a:noFill/>
            <a:miter lim="800000"/>
            <a:headEnd/>
            <a:tailEnd/>
          </a:ln>
          <a:effectLst/>
        </p:spPr>
        <p:txBody>
          <a:bodyPr>
            <a:spAutoFit/>
          </a:bodyPr>
          <a:lstStyle/>
          <a:p>
            <a:pPr>
              <a:spcBef>
                <a:spcPct val="50000"/>
              </a:spcBef>
              <a:defRPr/>
            </a:pPr>
            <a:r>
              <a:rPr lang="tr-TR" sz="2200" b="1" dirty="0" smtClean="0">
                <a:effectLst>
                  <a:outerShdw blurRad="38100" dist="38100" dir="2700000" algn="tl">
                    <a:srgbClr val="C0C0C0"/>
                  </a:outerShdw>
                </a:effectLst>
                <a:latin typeface="Times New Roman" pitchFamily="18" charset="0"/>
              </a:rPr>
              <a:t>DENETİM </a:t>
            </a:r>
            <a:r>
              <a:rPr lang="tr-TR" sz="2200" b="1" dirty="0">
                <a:effectLst>
                  <a:outerShdw blurRad="38100" dist="38100" dir="2700000" algn="tl">
                    <a:srgbClr val="C0C0C0"/>
                  </a:outerShdw>
                </a:effectLst>
                <a:latin typeface="Times New Roman" pitchFamily="18" charset="0"/>
              </a:rPr>
              <a:t>KAPSAMINDA OLAN ŞİRKETLER</a:t>
            </a:r>
          </a:p>
          <a:p>
            <a:pPr>
              <a:spcBef>
                <a:spcPct val="50000"/>
              </a:spcBef>
              <a:defRPr/>
            </a:pPr>
            <a:endParaRPr lang="tr-TR" sz="2200" b="1" dirty="0">
              <a:effectLst>
                <a:outerShdw blurRad="38100" dist="38100" dir="2700000" algn="tl">
                  <a:srgbClr val="C0C0C0"/>
                </a:outerShdw>
              </a:effectLst>
              <a:latin typeface="Times New Roman" pitchFamily="18" charset="0"/>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5 Slayt Numarası Yer Tutucusu"/>
          <p:cNvSpPr>
            <a:spLocks noGrp="1"/>
          </p:cNvSpPr>
          <p:nvPr>
            <p:ph type="sldNum" sz="quarter" idx="12"/>
          </p:nvPr>
        </p:nvSpPr>
        <p:spPr>
          <a:noFill/>
        </p:spPr>
        <p:txBody>
          <a:bodyPr/>
          <a:lstStyle/>
          <a:p>
            <a:fld id="{BF9B1461-B09E-437A-BE4A-DDFAF01CC84B}" type="slidenum">
              <a:rPr lang="tr-TR"/>
              <a:pPr/>
              <a:t>14</a:t>
            </a:fld>
            <a:endParaRPr lang="tr-TR"/>
          </a:p>
        </p:txBody>
      </p:sp>
      <p:pic>
        <p:nvPicPr>
          <p:cNvPr id="3075" name="Picture 2" descr="imaj_icdenetim"/>
          <p:cNvPicPr>
            <a:picLocks noChangeAspect="1" noChangeArrowheads="1"/>
          </p:cNvPicPr>
          <p:nvPr/>
        </p:nvPicPr>
        <p:blipFill>
          <a:blip r:embed="rId2" cstate="print">
            <a:lum bright="54000" contrast="-62000"/>
          </a:blip>
          <a:srcRect/>
          <a:stretch>
            <a:fillRect/>
          </a:stretch>
        </p:blipFill>
        <p:spPr bwMode="auto">
          <a:xfrm>
            <a:off x="0" y="0"/>
            <a:ext cx="9144000" cy="6429396"/>
          </a:xfrm>
          <a:prstGeom prst="rect">
            <a:avLst/>
          </a:prstGeom>
          <a:noFill/>
          <a:ln w="9525">
            <a:noFill/>
            <a:miter lim="800000"/>
            <a:headEnd/>
            <a:tailEnd/>
          </a:ln>
        </p:spPr>
      </p:pic>
      <p:sp>
        <p:nvSpPr>
          <p:cNvPr id="3076" name="Line 3"/>
          <p:cNvSpPr>
            <a:spLocks noChangeShapeType="1"/>
          </p:cNvSpPr>
          <p:nvPr/>
        </p:nvSpPr>
        <p:spPr bwMode="auto">
          <a:xfrm>
            <a:off x="323850" y="836613"/>
            <a:ext cx="8569325" cy="0"/>
          </a:xfrm>
          <a:prstGeom prst="line">
            <a:avLst/>
          </a:prstGeom>
          <a:noFill/>
          <a:ln w="25400">
            <a:solidFill>
              <a:schemeClr val="tx1"/>
            </a:solidFill>
            <a:round/>
            <a:headEnd type="diamond" w="lg" len="lg"/>
            <a:tailEnd type="diamond" w="lg" len="lg"/>
          </a:ln>
        </p:spPr>
        <p:txBody>
          <a:bodyPr/>
          <a:lstStyle/>
          <a:p>
            <a:endParaRPr lang="tr-TR"/>
          </a:p>
        </p:txBody>
      </p:sp>
      <p:sp>
        <p:nvSpPr>
          <p:cNvPr id="3078" name="Text Box 6"/>
          <p:cNvSpPr txBox="1">
            <a:spLocks noChangeArrowheads="1"/>
          </p:cNvSpPr>
          <p:nvPr/>
        </p:nvSpPr>
        <p:spPr bwMode="auto">
          <a:xfrm>
            <a:off x="0" y="6537325"/>
            <a:ext cx="5688013" cy="320675"/>
          </a:xfrm>
          <a:prstGeom prst="rect">
            <a:avLst/>
          </a:prstGeom>
          <a:noFill/>
          <a:ln w="9525">
            <a:noFill/>
            <a:miter lim="800000"/>
            <a:headEnd/>
            <a:tailEnd/>
          </a:ln>
        </p:spPr>
        <p:txBody>
          <a:bodyPr>
            <a:spAutoFit/>
          </a:bodyPr>
          <a:lstStyle/>
          <a:p>
            <a:pPr>
              <a:spcBef>
                <a:spcPct val="50000"/>
              </a:spcBef>
            </a:pPr>
            <a:r>
              <a:rPr lang="tr-TR" sz="1500">
                <a:latin typeface="Times New Roman" pitchFamily="18" charset="0"/>
              </a:rPr>
              <a:t>Yrd.Doç.Dr.Fevzi ER - Arş.Gör.Caner ALTUNTAŞ</a:t>
            </a:r>
          </a:p>
        </p:txBody>
      </p:sp>
      <p:sp>
        <p:nvSpPr>
          <p:cNvPr id="3079" name="8 Metin kutusu"/>
          <p:cNvSpPr txBox="1">
            <a:spLocks noChangeArrowheads="1"/>
          </p:cNvSpPr>
          <p:nvPr/>
        </p:nvSpPr>
        <p:spPr bwMode="auto">
          <a:xfrm>
            <a:off x="285750" y="928688"/>
            <a:ext cx="8715406" cy="5078313"/>
          </a:xfrm>
          <a:prstGeom prst="rect">
            <a:avLst/>
          </a:prstGeom>
          <a:noFill/>
          <a:ln w="9525">
            <a:noFill/>
            <a:miter lim="800000"/>
            <a:headEnd/>
            <a:tailEnd/>
          </a:ln>
        </p:spPr>
        <p:txBody>
          <a:bodyPr wrap="square">
            <a:spAutoFit/>
          </a:bodyPr>
          <a:lstStyle/>
          <a:p>
            <a:pPr algn="just"/>
            <a:r>
              <a:rPr lang="tr-TR" i="1" dirty="0"/>
              <a:t>BDDK’YA TABİ ŞİRKETLER </a:t>
            </a:r>
          </a:p>
          <a:p>
            <a:pPr algn="just"/>
            <a:r>
              <a:rPr lang="tr-TR" dirty="0"/>
              <a:t>Bankalar, derecelendirme kuruluşları, finansal holding şirketleri, </a:t>
            </a:r>
            <a:r>
              <a:rPr lang="tr-TR" dirty="0" err="1"/>
              <a:t>faktoring</a:t>
            </a:r>
            <a:r>
              <a:rPr lang="tr-TR" dirty="0"/>
              <a:t> şirketleri, finansman şirketleri, varlık yönetim şirketleri, finansal holding şirketleri üzerinde 5411 sayılı Kanunda tanımladığı şekliyle nitelikli paya sahip olan şirketler de bağımsız denetime tabi olacak. Sigortacılık Kanunu ile Bireysel Emeklilik Tasarruf ve yatırım Sistemi Kanunu kapsamında faaliyet göstermekte olan sigorta, reasürans ve emeklilik şirketleri, İstanbul Altın Borsası’nda üye olarak faaliyet göstermesine izin verilen yetkili </a:t>
            </a:r>
            <a:r>
              <a:rPr lang="tr-TR" dirty="0" err="1"/>
              <a:t>müesseler</a:t>
            </a:r>
            <a:r>
              <a:rPr lang="tr-TR" dirty="0"/>
              <a:t>, kıymetli madenler, aracı kurumları, kıymetli maden üretimi veya ticareti ile iştigal eden anonim şirketler de bağımsız denetim kapsamına alındı.  </a:t>
            </a:r>
            <a:endParaRPr lang="tr-TR" dirty="0" smtClean="0"/>
          </a:p>
          <a:p>
            <a:pPr algn="just"/>
            <a:endParaRPr lang="tr-TR" dirty="0"/>
          </a:p>
          <a:p>
            <a:pPr algn="just"/>
            <a:r>
              <a:rPr lang="tr-TR" i="1" dirty="0" smtClean="0"/>
              <a:t>TMSF KONTROLÜNDEKİ ŞİRKETLER </a:t>
            </a:r>
          </a:p>
          <a:p>
            <a:pPr algn="just"/>
            <a:r>
              <a:rPr lang="tr-TR" dirty="0" smtClean="0"/>
              <a:t>Faaliyette bulunmayan, geçici olarak durdurulan veya iptal edilmiş olan iştirak ve şirketler hariç, </a:t>
            </a:r>
            <a:r>
              <a:rPr lang="tr-TR" dirty="0" err="1" smtClean="0"/>
              <a:t>TMSF’nin</a:t>
            </a:r>
            <a:r>
              <a:rPr lang="tr-TR" dirty="0" smtClean="0"/>
              <a:t> iştiraki olan, yürürlükten kalkan 4389 sayılı Bankalar Kanunu ile yürürlükteki Bankacılık Kanunu kapsamında TMSF tarafından denetimi ve yönetimi devralınan şirketlerden de, aktif toplamı 150 milyon TL ve üstü; yıllık net satış hasılatı 200 milyon TL ve üstü; çalışan sayısı 500 ve üstü ölçütlerinden ikisini yerine getirenler bağımsız denetime tabi olacak. </a:t>
            </a:r>
          </a:p>
          <a:p>
            <a:pPr algn="just"/>
            <a:endParaRPr lang="tr-TR" dirty="0"/>
          </a:p>
        </p:txBody>
      </p:sp>
      <p:sp>
        <p:nvSpPr>
          <p:cNvPr id="8" name="Text Box 5"/>
          <p:cNvSpPr txBox="1">
            <a:spLocks noChangeArrowheads="1"/>
          </p:cNvSpPr>
          <p:nvPr/>
        </p:nvSpPr>
        <p:spPr bwMode="auto">
          <a:xfrm>
            <a:off x="323850" y="260350"/>
            <a:ext cx="8208963" cy="969496"/>
          </a:xfrm>
          <a:prstGeom prst="rect">
            <a:avLst/>
          </a:prstGeom>
          <a:noFill/>
          <a:ln w="9525">
            <a:noFill/>
            <a:miter lim="800000"/>
            <a:headEnd/>
            <a:tailEnd/>
          </a:ln>
          <a:effectLst/>
        </p:spPr>
        <p:txBody>
          <a:bodyPr>
            <a:spAutoFit/>
          </a:bodyPr>
          <a:lstStyle/>
          <a:p>
            <a:pPr>
              <a:spcBef>
                <a:spcPct val="50000"/>
              </a:spcBef>
              <a:defRPr/>
            </a:pPr>
            <a:r>
              <a:rPr lang="tr-TR" sz="2200" b="1" dirty="0" smtClean="0">
                <a:effectLst>
                  <a:outerShdw blurRad="38100" dist="38100" dir="2700000" algn="tl">
                    <a:srgbClr val="C0C0C0"/>
                  </a:outerShdw>
                </a:effectLst>
                <a:latin typeface="Times New Roman" pitchFamily="18" charset="0"/>
              </a:rPr>
              <a:t>DENETİM </a:t>
            </a:r>
            <a:r>
              <a:rPr lang="tr-TR" sz="2200" b="1" dirty="0">
                <a:effectLst>
                  <a:outerShdw blurRad="38100" dist="38100" dir="2700000" algn="tl">
                    <a:srgbClr val="C0C0C0"/>
                  </a:outerShdw>
                </a:effectLst>
                <a:latin typeface="Times New Roman" pitchFamily="18" charset="0"/>
              </a:rPr>
              <a:t>KAPSAMINDA OLAN ŞİRKETLER</a:t>
            </a:r>
          </a:p>
          <a:p>
            <a:pPr>
              <a:spcBef>
                <a:spcPct val="50000"/>
              </a:spcBef>
              <a:defRPr/>
            </a:pPr>
            <a:endParaRPr lang="tr-TR" sz="2200" b="1" dirty="0">
              <a:effectLst>
                <a:outerShdw blurRad="38100" dist="38100" dir="2700000" algn="tl">
                  <a:srgbClr val="C0C0C0"/>
                </a:outerShdw>
              </a:effectLst>
              <a:latin typeface="Times New Roman" pitchFamily="18" charset="0"/>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5 Slayt Numarası Yer Tutucusu"/>
          <p:cNvSpPr>
            <a:spLocks noGrp="1"/>
          </p:cNvSpPr>
          <p:nvPr>
            <p:ph type="sldNum" sz="quarter" idx="12"/>
          </p:nvPr>
        </p:nvSpPr>
        <p:spPr>
          <a:noFill/>
        </p:spPr>
        <p:txBody>
          <a:bodyPr/>
          <a:lstStyle/>
          <a:p>
            <a:fld id="{BF9B1461-B09E-437A-BE4A-DDFAF01CC84B}" type="slidenum">
              <a:rPr lang="tr-TR"/>
              <a:pPr/>
              <a:t>15</a:t>
            </a:fld>
            <a:endParaRPr lang="tr-TR"/>
          </a:p>
        </p:txBody>
      </p:sp>
      <p:pic>
        <p:nvPicPr>
          <p:cNvPr id="3075" name="Picture 2" descr="imaj_icdenetim"/>
          <p:cNvPicPr>
            <a:picLocks noChangeAspect="1" noChangeArrowheads="1"/>
          </p:cNvPicPr>
          <p:nvPr/>
        </p:nvPicPr>
        <p:blipFill>
          <a:blip r:embed="rId2" cstate="print">
            <a:lum bright="54000" contrast="-62000"/>
          </a:blip>
          <a:srcRect/>
          <a:stretch>
            <a:fillRect/>
          </a:stretch>
        </p:blipFill>
        <p:spPr bwMode="auto">
          <a:xfrm>
            <a:off x="0" y="0"/>
            <a:ext cx="9144000" cy="6429396"/>
          </a:xfrm>
          <a:prstGeom prst="rect">
            <a:avLst/>
          </a:prstGeom>
          <a:noFill/>
          <a:ln w="9525">
            <a:noFill/>
            <a:miter lim="800000"/>
            <a:headEnd/>
            <a:tailEnd/>
          </a:ln>
        </p:spPr>
      </p:pic>
      <p:sp>
        <p:nvSpPr>
          <p:cNvPr id="3076" name="Line 3"/>
          <p:cNvSpPr>
            <a:spLocks noChangeShapeType="1"/>
          </p:cNvSpPr>
          <p:nvPr/>
        </p:nvSpPr>
        <p:spPr bwMode="auto">
          <a:xfrm>
            <a:off x="323850" y="836613"/>
            <a:ext cx="8569325" cy="0"/>
          </a:xfrm>
          <a:prstGeom prst="line">
            <a:avLst/>
          </a:prstGeom>
          <a:noFill/>
          <a:ln w="25400">
            <a:solidFill>
              <a:schemeClr val="tx1"/>
            </a:solidFill>
            <a:round/>
            <a:headEnd type="diamond" w="lg" len="lg"/>
            <a:tailEnd type="diamond" w="lg" len="lg"/>
          </a:ln>
        </p:spPr>
        <p:txBody>
          <a:bodyPr/>
          <a:lstStyle/>
          <a:p>
            <a:endParaRPr lang="tr-TR"/>
          </a:p>
        </p:txBody>
      </p:sp>
      <p:sp>
        <p:nvSpPr>
          <p:cNvPr id="3078" name="Text Box 6"/>
          <p:cNvSpPr txBox="1">
            <a:spLocks noChangeArrowheads="1"/>
          </p:cNvSpPr>
          <p:nvPr/>
        </p:nvSpPr>
        <p:spPr bwMode="auto">
          <a:xfrm>
            <a:off x="0" y="6537325"/>
            <a:ext cx="5688013" cy="320675"/>
          </a:xfrm>
          <a:prstGeom prst="rect">
            <a:avLst/>
          </a:prstGeom>
          <a:noFill/>
          <a:ln w="9525">
            <a:noFill/>
            <a:miter lim="800000"/>
            <a:headEnd/>
            <a:tailEnd/>
          </a:ln>
        </p:spPr>
        <p:txBody>
          <a:bodyPr>
            <a:spAutoFit/>
          </a:bodyPr>
          <a:lstStyle/>
          <a:p>
            <a:pPr>
              <a:spcBef>
                <a:spcPct val="50000"/>
              </a:spcBef>
            </a:pPr>
            <a:r>
              <a:rPr lang="tr-TR" sz="1500">
                <a:latin typeface="Times New Roman" pitchFamily="18" charset="0"/>
              </a:rPr>
              <a:t>Yrd.Doç.Dr.Fevzi ER - Arş.Gör.Caner ALTUNTAŞ</a:t>
            </a:r>
          </a:p>
        </p:txBody>
      </p:sp>
      <p:sp>
        <p:nvSpPr>
          <p:cNvPr id="3079" name="8 Metin kutusu"/>
          <p:cNvSpPr txBox="1">
            <a:spLocks noChangeArrowheads="1"/>
          </p:cNvSpPr>
          <p:nvPr/>
        </p:nvSpPr>
        <p:spPr bwMode="auto">
          <a:xfrm>
            <a:off x="285750" y="928688"/>
            <a:ext cx="8643968" cy="5062924"/>
          </a:xfrm>
          <a:prstGeom prst="rect">
            <a:avLst/>
          </a:prstGeom>
          <a:noFill/>
          <a:ln w="9525">
            <a:noFill/>
            <a:miter lim="800000"/>
            <a:headEnd/>
            <a:tailEnd/>
          </a:ln>
        </p:spPr>
        <p:txBody>
          <a:bodyPr wrap="square">
            <a:spAutoFit/>
          </a:bodyPr>
          <a:lstStyle/>
          <a:p>
            <a:pPr algn="just"/>
            <a:r>
              <a:rPr lang="tr-TR" sz="1900" i="1" dirty="0"/>
              <a:t>EPDK KONTROLÜNDEKİ ŞİRKETLER </a:t>
            </a:r>
          </a:p>
          <a:p>
            <a:pPr algn="just"/>
            <a:r>
              <a:rPr lang="tr-TR" sz="1900" dirty="0"/>
              <a:t>Elektrik Piyasası Kanunu, Doğalgaz Piyasası Kanunu, Petrol Piyasası Kanunu ve Sıvılaştırılmış Petrol Gazları (LPG) Piyasası Kanunu EPDK kapsamında faaliyet gösteren şirketler ( 4046 sayılı Özelleştirme Kanunu hükümlerine tabi KİT’ler hariç ) aktif toplamı 75 milyon TL ve üstü; yıllık net satış hasılatı 100 milyon TL ve üstü; çalışan sayısı 250 ve üstü ölçütlerinden ikisini tutturmuş olanlar ölçütlerden ikisini tutturmuş olması şartıyla bağımsız denetime tabi olacak</a:t>
            </a:r>
            <a:r>
              <a:rPr lang="tr-TR" sz="1900" dirty="0" smtClean="0"/>
              <a:t>.</a:t>
            </a:r>
          </a:p>
          <a:p>
            <a:pPr algn="just"/>
            <a:endParaRPr lang="tr-TR" sz="1900" dirty="0" smtClean="0"/>
          </a:p>
          <a:p>
            <a:pPr algn="just"/>
            <a:endParaRPr lang="tr-TR" sz="1900" dirty="0"/>
          </a:p>
          <a:p>
            <a:pPr algn="just"/>
            <a:r>
              <a:rPr lang="tr-TR" sz="1900" i="1" dirty="0"/>
              <a:t>BTİK KONTROLÜNDEKİ ŞİRKETLER </a:t>
            </a:r>
          </a:p>
          <a:p>
            <a:pPr algn="just"/>
            <a:r>
              <a:rPr lang="tr-TR" sz="1900" dirty="0"/>
              <a:t>Kaynak tahsisi içermeyen yetkilendirme sahibi şirketler ile çağrı merkezi şirketleri hariç olmak üzere, Elektronik İmza Kanunu, Elektronik Haberleşme Kanunu ve TTK 1525’inci maddesi kapsamında Bilgi Teknolojileri ve İletişim Kurumu ( BTİK ) denetimine tabi olan şirketlerden aktif toplamı 75 milyon TL ve üstü; yıllık net satış hasılatı 100 milyon TL ve üstü; çalışan sayısı 250 ve üstü ölçütlerden ikisini tutturmuş olanlar bağımsız denetime tabi oldu. </a:t>
            </a:r>
          </a:p>
          <a:p>
            <a:pPr algn="just"/>
            <a:endParaRPr lang="tr-TR" sz="1900" dirty="0"/>
          </a:p>
        </p:txBody>
      </p:sp>
      <p:sp>
        <p:nvSpPr>
          <p:cNvPr id="8" name="Text Box 5"/>
          <p:cNvSpPr txBox="1">
            <a:spLocks noChangeArrowheads="1"/>
          </p:cNvSpPr>
          <p:nvPr/>
        </p:nvSpPr>
        <p:spPr bwMode="auto">
          <a:xfrm>
            <a:off x="323850" y="260350"/>
            <a:ext cx="8208963" cy="969496"/>
          </a:xfrm>
          <a:prstGeom prst="rect">
            <a:avLst/>
          </a:prstGeom>
          <a:noFill/>
          <a:ln w="9525">
            <a:noFill/>
            <a:miter lim="800000"/>
            <a:headEnd/>
            <a:tailEnd/>
          </a:ln>
          <a:effectLst/>
        </p:spPr>
        <p:txBody>
          <a:bodyPr>
            <a:spAutoFit/>
          </a:bodyPr>
          <a:lstStyle/>
          <a:p>
            <a:pPr>
              <a:spcBef>
                <a:spcPct val="50000"/>
              </a:spcBef>
              <a:defRPr/>
            </a:pPr>
            <a:r>
              <a:rPr lang="tr-TR" sz="2200" b="1" dirty="0" smtClean="0">
                <a:effectLst>
                  <a:outerShdw blurRad="38100" dist="38100" dir="2700000" algn="tl">
                    <a:srgbClr val="C0C0C0"/>
                  </a:outerShdw>
                </a:effectLst>
                <a:latin typeface="Times New Roman" pitchFamily="18" charset="0"/>
              </a:rPr>
              <a:t>DENETİM </a:t>
            </a:r>
            <a:r>
              <a:rPr lang="tr-TR" sz="2200" b="1" dirty="0">
                <a:effectLst>
                  <a:outerShdw blurRad="38100" dist="38100" dir="2700000" algn="tl">
                    <a:srgbClr val="C0C0C0"/>
                  </a:outerShdw>
                </a:effectLst>
                <a:latin typeface="Times New Roman" pitchFamily="18" charset="0"/>
              </a:rPr>
              <a:t>KAPSAMINDA OLAN ŞİRKETLER</a:t>
            </a:r>
          </a:p>
          <a:p>
            <a:pPr>
              <a:spcBef>
                <a:spcPct val="50000"/>
              </a:spcBef>
              <a:defRPr/>
            </a:pPr>
            <a:endParaRPr lang="tr-TR" sz="2200" b="1" dirty="0">
              <a:effectLst>
                <a:outerShdw blurRad="38100" dist="38100" dir="2700000" algn="tl">
                  <a:srgbClr val="C0C0C0"/>
                </a:outerShdw>
              </a:effectLst>
              <a:latin typeface="Times New Roman" pitchFamily="18" charset="0"/>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5 Slayt Numarası Yer Tutucusu"/>
          <p:cNvSpPr>
            <a:spLocks noGrp="1"/>
          </p:cNvSpPr>
          <p:nvPr>
            <p:ph type="sldNum" sz="quarter" idx="12"/>
          </p:nvPr>
        </p:nvSpPr>
        <p:spPr>
          <a:noFill/>
        </p:spPr>
        <p:txBody>
          <a:bodyPr/>
          <a:lstStyle/>
          <a:p>
            <a:fld id="{BF9B1461-B09E-437A-BE4A-DDFAF01CC84B}" type="slidenum">
              <a:rPr lang="tr-TR"/>
              <a:pPr/>
              <a:t>16</a:t>
            </a:fld>
            <a:endParaRPr lang="tr-TR"/>
          </a:p>
        </p:txBody>
      </p:sp>
      <p:pic>
        <p:nvPicPr>
          <p:cNvPr id="3075" name="Picture 2" descr="imaj_icdenetim"/>
          <p:cNvPicPr>
            <a:picLocks noChangeAspect="1" noChangeArrowheads="1"/>
          </p:cNvPicPr>
          <p:nvPr/>
        </p:nvPicPr>
        <p:blipFill>
          <a:blip r:embed="rId2" cstate="print">
            <a:lum bright="54000" contrast="-62000"/>
          </a:blip>
          <a:srcRect/>
          <a:stretch>
            <a:fillRect/>
          </a:stretch>
        </p:blipFill>
        <p:spPr bwMode="auto">
          <a:xfrm>
            <a:off x="0" y="0"/>
            <a:ext cx="9144000" cy="6429396"/>
          </a:xfrm>
          <a:prstGeom prst="rect">
            <a:avLst/>
          </a:prstGeom>
          <a:noFill/>
          <a:ln w="9525">
            <a:noFill/>
            <a:miter lim="800000"/>
            <a:headEnd/>
            <a:tailEnd/>
          </a:ln>
        </p:spPr>
      </p:pic>
      <p:sp>
        <p:nvSpPr>
          <p:cNvPr id="3076" name="Line 3"/>
          <p:cNvSpPr>
            <a:spLocks noChangeShapeType="1"/>
          </p:cNvSpPr>
          <p:nvPr/>
        </p:nvSpPr>
        <p:spPr bwMode="auto">
          <a:xfrm>
            <a:off x="323850" y="836613"/>
            <a:ext cx="8569325" cy="0"/>
          </a:xfrm>
          <a:prstGeom prst="line">
            <a:avLst/>
          </a:prstGeom>
          <a:noFill/>
          <a:ln w="25400">
            <a:solidFill>
              <a:schemeClr val="tx1"/>
            </a:solidFill>
            <a:round/>
            <a:headEnd type="diamond" w="lg" len="lg"/>
            <a:tailEnd type="diamond" w="lg" len="lg"/>
          </a:ln>
        </p:spPr>
        <p:txBody>
          <a:bodyPr/>
          <a:lstStyle/>
          <a:p>
            <a:endParaRPr lang="tr-TR"/>
          </a:p>
        </p:txBody>
      </p:sp>
      <p:sp>
        <p:nvSpPr>
          <p:cNvPr id="3078" name="Text Box 6"/>
          <p:cNvSpPr txBox="1">
            <a:spLocks noChangeArrowheads="1"/>
          </p:cNvSpPr>
          <p:nvPr/>
        </p:nvSpPr>
        <p:spPr bwMode="auto">
          <a:xfrm>
            <a:off x="0" y="6537325"/>
            <a:ext cx="5688013" cy="320675"/>
          </a:xfrm>
          <a:prstGeom prst="rect">
            <a:avLst/>
          </a:prstGeom>
          <a:noFill/>
          <a:ln w="9525">
            <a:noFill/>
            <a:miter lim="800000"/>
            <a:headEnd/>
            <a:tailEnd/>
          </a:ln>
        </p:spPr>
        <p:txBody>
          <a:bodyPr>
            <a:spAutoFit/>
          </a:bodyPr>
          <a:lstStyle/>
          <a:p>
            <a:pPr>
              <a:spcBef>
                <a:spcPct val="50000"/>
              </a:spcBef>
            </a:pPr>
            <a:r>
              <a:rPr lang="tr-TR" sz="1500">
                <a:latin typeface="Times New Roman" pitchFamily="18" charset="0"/>
              </a:rPr>
              <a:t>Yrd.Doç.Dr.Fevzi ER - Arş.Gör.Caner ALTUNTAŞ</a:t>
            </a:r>
          </a:p>
        </p:txBody>
      </p:sp>
      <p:sp>
        <p:nvSpPr>
          <p:cNvPr id="3079" name="8 Metin kutusu"/>
          <p:cNvSpPr txBox="1">
            <a:spLocks noChangeArrowheads="1"/>
          </p:cNvSpPr>
          <p:nvPr/>
        </p:nvSpPr>
        <p:spPr bwMode="auto">
          <a:xfrm>
            <a:off x="285750" y="928688"/>
            <a:ext cx="8643968" cy="4893647"/>
          </a:xfrm>
          <a:prstGeom prst="rect">
            <a:avLst/>
          </a:prstGeom>
          <a:noFill/>
          <a:ln w="9525">
            <a:noFill/>
            <a:miter lim="800000"/>
            <a:headEnd/>
            <a:tailEnd/>
          </a:ln>
        </p:spPr>
        <p:txBody>
          <a:bodyPr wrap="square">
            <a:spAutoFit/>
          </a:bodyPr>
          <a:lstStyle/>
          <a:p>
            <a:pPr algn="just"/>
            <a:r>
              <a:rPr lang="tr-TR" sz="1900" i="1" dirty="0"/>
              <a:t>KİT KAPSAMINDAKİ ŞİRKETLER </a:t>
            </a:r>
          </a:p>
          <a:p>
            <a:pPr algn="just"/>
            <a:r>
              <a:rPr lang="tr-TR" sz="1900" dirty="0"/>
              <a:t>Bakanlar Kurulu kararında KİT’ler için de düzenleme yer alır. Buna göre, KİT kanunu kapsamındaki şirketler ile bağlı ortalıkları ve sermayesinin en üst yüzde 50’si belediyelere ait olan şirketlerden, aktif toplamı 40 milyon TL ve üstü; yıllık net satış hasılatı 50 milyon  TL ve üstü; çalışan sayısı 125 ve üstü ölçütlerinden ikisini sağlayanlar bağımsız denetime tabi olacak. </a:t>
            </a:r>
            <a:endParaRPr lang="tr-TR" sz="1900" dirty="0" smtClean="0"/>
          </a:p>
          <a:p>
            <a:pPr algn="just"/>
            <a:endParaRPr lang="tr-TR" sz="1900" dirty="0"/>
          </a:p>
          <a:p>
            <a:pPr algn="just"/>
            <a:r>
              <a:rPr lang="tr-TR" sz="1900" i="1" dirty="0"/>
              <a:t>GETİRİLEN ÖZEL ÖLÇÜTLER </a:t>
            </a:r>
          </a:p>
          <a:p>
            <a:pPr algn="just"/>
            <a:r>
              <a:rPr lang="tr-TR" sz="1900" dirty="0"/>
              <a:t>Ağırlığını KİT, sivil toplum örgütleri ve meslek kuruluşlarının düzenlemelerinin oluşturduğu 2 sayılı listede ise her bir şirket için özel ölçüt belirlendi. Buna göre; Sermayesinin en az yüzde 25’i kamu kurulu niteliğindeki meslek kuruluşlarına, sendikalara, derneklere, vakıflara, kooperatiflere ve bunların üst kuruluşlarına doğrudan veya dolaylı olarak ait olan şirketlerden, aktif toplamı 40 milyon TL ve üstü; yıllık net satış hasılatı 50 milyon TL ve üstü; çalışan sayısı 125 ve üstü ölçütlerinden en az ikisini sağlayanlar bağımsız denetim kapsamında olacak. </a:t>
            </a:r>
          </a:p>
          <a:p>
            <a:pPr algn="just"/>
            <a:r>
              <a:rPr lang="tr-TR" sz="1900" dirty="0" smtClean="0"/>
              <a:t> </a:t>
            </a:r>
            <a:endParaRPr lang="tr-TR" sz="1900" dirty="0"/>
          </a:p>
        </p:txBody>
      </p:sp>
      <p:sp>
        <p:nvSpPr>
          <p:cNvPr id="8" name="Text Box 5"/>
          <p:cNvSpPr txBox="1">
            <a:spLocks noChangeArrowheads="1"/>
          </p:cNvSpPr>
          <p:nvPr/>
        </p:nvSpPr>
        <p:spPr bwMode="auto">
          <a:xfrm>
            <a:off x="323850" y="260350"/>
            <a:ext cx="8208963" cy="969496"/>
          </a:xfrm>
          <a:prstGeom prst="rect">
            <a:avLst/>
          </a:prstGeom>
          <a:noFill/>
          <a:ln w="9525">
            <a:noFill/>
            <a:miter lim="800000"/>
            <a:headEnd/>
            <a:tailEnd/>
          </a:ln>
          <a:effectLst/>
        </p:spPr>
        <p:txBody>
          <a:bodyPr>
            <a:spAutoFit/>
          </a:bodyPr>
          <a:lstStyle/>
          <a:p>
            <a:pPr>
              <a:spcBef>
                <a:spcPct val="50000"/>
              </a:spcBef>
              <a:defRPr/>
            </a:pPr>
            <a:r>
              <a:rPr lang="tr-TR" sz="2200" b="1" dirty="0" smtClean="0">
                <a:effectLst>
                  <a:outerShdw blurRad="38100" dist="38100" dir="2700000" algn="tl">
                    <a:srgbClr val="C0C0C0"/>
                  </a:outerShdw>
                </a:effectLst>
                <a:latin typeface="Times New Roman" pitchFamily="18" charset="0"/>
              </a:rPr>
              <a:t>DENETİM </a:t>
            </a:r>
            <a:r>
              <a:rPr lang="tr-TR" sz="2200" b="1" dirty="0">
                <a:effectLst>
                  <a:outerShdw blurRad="38100" dist="38100" dir="2700000" algn="tl">
                    <a:srgbClr val="C0C0C0"/>
                  </a:outerShdw>
                </a:effectLst>
                <a:latin typeface="Times New Roman" pitchFamily="18" charset="0"/>
              </a:rPr>
              <a:t>KAPSAMINDA OLAN ŞİRKETLER</a:t>
            </a:r>
          </a:p>
          <a:p>
            <a:pPr>
              <a:spcBef>
                <a:spcPct val="50000"/>
              </a:spcBef>
              <a:defRPr/>
            </a:pPr>
            <a:endParaRPr lang="tr-TR" sz="2200" b="1" dirty="0">
              <a:effectLst>
                <a:outerShdw blurRad="38100" dist="38100" dir="2700000" algn="tl">
                  <a:srgbClr val="C0C0C0"/>
                </a:outerShdw>
              </a:effectLst>
              <a:latin typeface="Times New Roman" pitchFamily="18" charset="0"/>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5 Slayt Numarası Yer Tutucusu"/>
          <p:cNvSpPr>
            <a:spLocks noGrp="1"/>
          </p:cNvSpPr>
          <p:nvPr>
            <p:ph type="sldNum" sz="quarter" idx="12"/>
          </p:nvPr>
        </p:nvSpPr>
        <p:spPr>
          <a:noFill/>
        </p:spPr>
        <p:txBody>
          <a:bodyPr/>
          <a:lstStyle/>
          <a:p>
            <a:fld id="{BF9B1461-B09E-437A-BE4A-DDFAF01CC84B}" type="slidenum">
              <a:rPr lang="tr-TR"/>
              <a:pPr/>
              <a:t>17</a:t>
            </a:fld>
            <a:endParaRPr lang="tr-TR"/>
          </a:p>
        </p:txBody>
      </p:sp>
      <p:pic>
        <p:nvPicPr>
          <p:cNvPr id="3075" name="Picture 2" descr="imaj_icdenetim"/>
          <p:cNvPicPr>
            <a:picLocks noChangeAspect="1" noChangeArrowheads="1"/>
          </p:cNvPicPr>
          <p:nvPr/>
        </p:nvPicPr>
        <p:blipFill>
          <a:blip r:embed="rId2" cstate="print">
            <a:lum bright="54000" contrast="-62000"/>
          </a:blip>
          <a:srcRect/>
          <a:stretch>
            <a:fillRect/>
          </a:stretch>
        </p:blipFill>
        <p:spPr bwMode="auto">
          <a:xfrm>
            <a:off x="0" y="0"/>
            <a:ext cx="9144000" cy="6429396"/>
          </a:xfrm>
          <a:prstGeom prst="rect">
            <a:avLst/>
          </a:prstGeom>
          <a:noFill/>
          <a:ln w="9525">
            <a:noFill/>
            <a:miter lim="800000"/>
            <a:headEnd/>
            <a:tailEnd/>
          </a:ln>
        </p:spPr>
      </p:pic>
      <p:sp>
        <p:nvSpPr>
          <p:cNvPr id="3076" name="Line 3"/>
          <p:cNvSpPr>
            <a:spLocks noChangeShapeType="1"/>
          </p:cNvSpPr>
          <p:nvPr/>
        </p:nvSpPr>
        <p:spPr bwMode="auto">
          <a:xfrm>
            <a:off x="323850" y="836613"/>
            <a:ext cx="8569325" cy="0"/>
          </a:xfrm>
          <a:prstGeom prst="line">
            <a:avLst/>
          </a:prstGeom>
          <a:noFill/>
          <a:ln w="25400">
            <a:solidFill>
              <a:schemeClr val="tx1"/>
            </a:solidFill>
            <a:round/>
            <a:headEnd type="diamond" w="lg" len="lg"/>
            <a:tailEnd type="diamond" w="lg" len="lg"/>
          </a:ln>
        </p:spPr>
        <p:txBody>
          <a:bodyPr/>
          <a:lstStyle/>
          <a:p>
            <a:endParaRPr lang="tr-TR"/>
          </a:p>
        </p:txBody>
      </p:sp>
      <p:sp>
        <p:nvSpPr>
          <p:cNvPr id="3078" name="Text Box 6"/>
          <p:cNvSpPr txBox="1">
            <a:spLocks noChangeArrowheads="1"/>
          </p:cNvSpPr>
          <p:nvPr/>
        </p:nvSpPr>
        <p:spPr bwMode="auto">
          <a:xfrm>
            <a:off x="0" y="6537325"/>
            <a:ext cx="5688013" cy="320675"/>
          </a:xfrm>
          <a:prstGeom prst="rect">
            <a:avLst/>
          </a:prstGeom>
          <a:noFill/>
          <a:ln w="9525">
            <a:noFill/>
            <a:miter lim="800000"/>
            <a:headEnd/>
            <a:tailEnd/>
          </a:ln>
        </p:spPr>
        <p:txBody>
          <a:bodyPr>
            <a:spAutoFit/>
          </a:bodyPr>
          <a:lstStyle/>
          <a:p>
            <a:pPr>
              <a:spcBef>
                <a:spcPct val="50000"/>
              </a:spcBef>
            </a:pPr>
            <a:r>
              <a:rPr lang="tr-TR" sz="1500">
                <a:latin typeface="Times New Roman" pitchFamily="18" charset="0"/>
              </a:rPr>
              <a:t>Yrd.Doç.Dr.Fevzi ER - Arş.Gör.Caner ALTUNTAŞ</a:t>
            </a:r>
          </a:p>
        </p:txBody>
      </p:sp>
      <p:sp>
        <p:nvSpPr>
          <p:cNvPr id="3079" name="8 Metin kutusu"/>
          <p:cNvSpPr txBox="1">
            <a:spLocks noChangeArrowheads="1"/>
          </p:cNvSpPr>
          <p:nvPr/>
        </p:nvSpPr>
        <p:spPr bwMode="auto">
          <a:xfrm>
            <a:off x="285750" y="928688"/>
            <a:ext cx="8358188" cy="4770537"/>
          </a:xfrm>
          <a:prstGeom prst="rect">
            <a:avLst/>
          </a:prstGeom>
          <a:noFill/>
          <a:ln w="9525">
            <a:noFill/>
            <a:miter lim="800000"/>
            <a:headEnd/>
            <a:tailEnd/>
          </a:ln>
        </p:spPr>
        <p:txBody>
          <a:bodyPr>
            <a:spAutoFit/>
          </a:bodyPr>
          <a:lstStyle/>
          <a:p>
            <a:pPr algn="just"/>
            <a:r>
              <a:rPr lang="tr-TR" sz="2000" i="1" dirty="0"/>
              <a:t>ULUSAL TV SAHİBİ MEDYA </a:t>
            </a:r>
          </a:p>
          <a:p>
            <a:pPr algn="just"/>
            <a:r>
              <a:rPr lang="tr-TR" sz="2000" dirty="0"/>
              <a:t>Kararda, ulusal karasal, uydu ve kablolu televizyon sahibi medya hizmet sağlayıcı şirketlerde bağımsız denetim zorunluluğuna alındı. Bölgesel ve yerel karasal yayın yapanlar kapsam dışında bırakıldı. </a:t>
            </a:r>
            <a:endParaRPr lang="tr-TR" sz="2000" dirty="0" smtClean="0"/>
          </a:p>
          <a:p>
            <a:pPr algn="just"/>
            <a:endParaRPr lang="tr-TR" sz="2000" dirty="0" smtClean="0"/>
          </a:p>
          <a:p>
            <a:pPr algn="just"/>
            <a:endParaRPr lang="tr-TR" sz="2000" dirty="0"/>
          </a:p>
          <a:p>
            <a:pPr algn="just"/>
            <a:r>
              <a:rPr lang="tr-TR" sz="2000" i="1" dirty="0"/>
              <a:t>DEĞİŞİKLİKLERLE BÜYÜK ŞİRKETLER HEDEFLENDİ </a:t>
            </a:r>
          </a:p>
          <a:p>
            <a:pPr algn="just"/>
            <a:r>
              <a:rPr lang="tr-TR" sz="2000" dirty="0"/>
              <a:t>Yönetmelik gereği, 250 kişiden az çalışanı bulunan, yıllık net satış hasılatı veya mali bilançosundan herhangi biri 40 milyon TL’yi aşmayan işletmeler KOBİ sınıfına giriyor. </a:t>
            </a:r>
            <a:endParaRPr lang="tr-TR" sz="2000" dirty="0" smtClean="0"/>
          </a:p>
          <a:p>
            <a:pPr algn="just"/>
            <a:endParaRPr lang="tr-TR" sz="2000" dirty="0"/>
          </a:p>
          <a:p>
            <a:pPr algn="just"/>
            <a:r>
              <a:rPr lang="tr-TR" sz="2000" dirty="0" smtClean="0"/>
              <a:t>İSO </a:t>
            </a:r>
            <a:r>
              <a:rPr lang="tr-TR" sz="2000" dirty="0"/>
              <a:t>ikinci 500 büyük sanayi şirketi sıralamasındaki son şirketin üretimden satışları 71 milyon TL SGK verilerine göre Türkiye’de 500 ve daha fazla kişi çalıştıran 1.018 işletme bulunuyor. </a:t>
            </a:r>
          </a:p>
          <a:p>
            <a:endParaRPr lang="tr-TR" sz="2400" dirty="0"/>
          </a:p>
        </p:txBody>
      </p:sp>
      <p:sp>
        <p:nvSpPr>
          <p:cNvPr id="8" name="Text Box 5"/>
          <p:cNvSpPr txBox="1">
            <a:spLocks noChangeArrowheads="1"/>
          </p:cNvSpPr>
          <p:nvPr/>
        </p:nvSpPr>
        <p:spPr bwMode="auto">
          <a:xfrm>
            <a:off x="323850" y="260350"/>
            <a:ext cx="8208963" cy="969496"/>
          </a:xfrm>
          <a:prstGeom prst="rect">
            <a:avLst/>
          </a:prstGeom>
          <a:noFill/>
          <a:ln w="9525">
            <a:noFill/>
            <a:miter lim="800000"/>
            <a:headEnd/>
            <a:tailEnd/>
          </a:ln>
          <a:effectLst/>
        </p:spPr>
        <p:txBody>
          <a:bodyPr>
            <a:spAutoFit/>
          </a:bodyPr>
          <a:lstStyle/>
          <a:p>
            <a:pPr>
              <a:spcBef>
                <a:spcPct val="50000"/>
              </a:spcBef>
              <a:defRPr/>
            </a:pPr>
            <a:r>
              <a:rPr lang="tr-TR" sz="2200" b="1" dirty="0" smtClean="0">
                <a:effectLst>
                  <a:outerShdw blurRad="38100" dist="38100" dir="2700000" algn="tl">
                    <a:srgbClr val="C0C0C0"/>
                  </a:outerShdw>
                </a:effectLst>
                <a:latin typeface="Times New Roman" pitchFamily="18" charset="0"/>
              </a:rPr>
              <a:t>DENETİM </a:t>
            </a:r>
            <a:r>
              <a:rPr lang="tr-TR" sz="2200" b="1" dirty="0">
                <a:effectLst>
                  <a:outerShdw blurRad="38100" dist="38100" dir="2700000" algn="tl">
                    <a:srgbClr val="C0C0C0"/>
                  </a:outerShdw>
                </a:effectLst>
                <a:latin typeface="Times New Roman" pitchFamily="18" charset="0"/>
              </a:rPr>
              <a:t>KAPSAMINDA OLAN ŞİRKETLER</a:t>
            </a:r>
          </a:p>
          <a:p>
            <a:pPr>
              <a:spcBef>
                <a:spcPct val="50000"/>
              </a:spcBef>
              <a:defRPr/>
            </a:pPr>
            <a:endParaRPr lang="tr-TR" sz="2200" b="1" dirty="0">
              <a:effectLst>
                <a:outerShdw blurRad="38100" dist="38100" dir="2700000" algn="tl">
                  <a:srgbClr val="C0C0C0"/>
                </a:outerShdw>
              </a:effectLst>
              <a:latin typeface="Times New Roman" pitchFamily="18" charset="0"/>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5 Slayt Numarası Yer Tutucusu"/>
          <p:cNvSpPr>
            <a:spLocks noGrp="1"/>
          </p:cNvSpPr>
          <p:nvPr>
            <p:ph type="sldNum" sz="quarter" idx="12"/>
          </p:nvPr>
        </p:nvSpPr>
        <p:spPr>
          <a:noFill/>
        </p:spPr>
        <p:txBody>
          <a:bodyPr/>
          <a:lstStyle/>
          <a:p>
            <a:fld id="{BF9B1461-B09E-437A-BE4A-DDFAF01CC84B}" type="slidenum">
              <a:rPr lang="tr-TR"/>
              <a:pPr/>
              <a:t>18</a:t>
            </a:fld>
            <a:endParaRPr lang="tr-TR"/>
          </a:p>
        </p:txBody>
      </p:sp>
      <p:pic>
        <p:nvPicPr>
          <p:cNvPr id="3075" name="Picture 2" descr="imaj_icdenetim"/>
          <p:cNvPicPr>
            <a:picLocks noChangeAspect="1" noChangeArrowheads="1"/>
          </p:cNvPicPr>
          <p:nvPr/>
        </p:nvPicPr>
        <p:blipFill>
          <a:blip r:embed="rId2" cstate="print">
            <a:lum bright="54000" contrast="-62000"/>
          </a:blip>
          <a:srcRect/>
          <a:stretch>
            <a:fillRect/>
          </a:stretch>
        </p:blipFill>
        <p:spPr bwMode="auto">
          <a:xfrm>
            <a:off x="0" y="0"/>
            <a:ext cx="9144000" cy="6429396"/>
          </a:xfrm>
          <a:prstGeom prst="rect">
            <a:avLst/>
          </a:prstGeom>
          <a:noFill/>
          <a:ln w="9525">
            <a:noFill/>
            <a:miter lim="800000"/>
            <a:headEnd/>
            <a:tailEnd/>
          </a:ln>
        </p:spPr>
      </p:pic>
      <p:sp>
        <p:nvSpPr>
          <p:cNvPr id="3076" name="Line 3"/>
          <p:cNvSpPr>
            <a:spLocks noChangeShapeType="1"/>
          </p:cNvSpPr>
          <p:nvPr/>
        </p:nvSpPr>
        <p:spPr bwMode="auto">
          <a:xfrm>
            <a:off x="323850" y="836613"/>
            <a:ext cx="8569325" cy="0"/>
          </a:xfrm>
          <a:prstGeom prst="line">
            <a:avLst/>
          </a:prstGeom>
          <a:noFill/>
          <a:ln w="25400">
            <a:solidFill>
              <a:schemeClr val="tx1"/>
            </a:solidFill>
            <a:round/>
            <a:headEnd type="diamond" w="lg" len="lg"/>
            <a:tailEnd type="diamond" w="lg" len="lg"/>
          </a:ln>
        </p:spPr>
        <p:txBody>
          <a:bodyPr/>
          <a:lstStyle/>
          <a:p>
            <a:endParaRPr lang="tr-TR"/>
          </a:p>
        </p:txBody>
      </p:sp>
      <p:sp>
        <p:nvSpPr>
          <p:cNvPr id="3078" name="Text Box 6"/>
          <p:cNvSpPr txBox="1">
            <a:spLocks noChangeArrowheads="1"/>
          </p:cNvSpPr>
          <p:nvPr/>
        </p:nvSpPr>
        <p:spPr bwMode="auto">
          <a:xfrm>
            <a:off x="0" y="6537325"/>
            <a:ext cx="5688013" cy="320675"/>
          </a:xfrm>
          <a:prstGeom prst="rect">
            <a:avLst/>
          </a:prstGeom>
          <a:noFill/>
          <a:ln w="9525">
            <a:noFill/>
            <a:miter lim="800000"/>
            <a:headEnd/>
            <a:tailEnd/>
          </a:ln>
        </p:spPr>
        <p:txBody>
          <a:bodyPr>
            <a:spAutoFit/>
          </a:bodyPr>
          <a:lstStyle/>
          <a:p>
            <a:pPr>
              <a:spcBef>
                <a:spcPct val="50000"/>
              </a:spcBef>
            </a:pPr>
            <a:r>
              <a:rPr lang="tr-TR" sz="1500" dirty="0" smtClean="0">
                <a:latin typeface="Times New Roman" pitchFamily="18" charset="0"/>
              </a:rPr>
              <a:t>         Yrd.</a:t>
            </a:r>
            <a:r>
              <a:rPr lang="tr-TR" sz="1500" dirty="0" err="1" smtClean="0">
                <a:latin typeface="Times New Roman" pitchFamily="18" charset="0"/>
              </a:rPr>
              <a:t>Doç.Dr</a:t>
            </a:r>
            <a:r>
              <a:rPr lang="tr-TR" sz="1500" dirty="0" smtClean="0">
                <a:latin typeface="Times New Roman" pitchFamily="18" charset="0"/>
              </a:rPr>
              <a:t>.Fevzi </a:t>
            </a:r>
            <a:r>
              <a:rPr lang="tr-TR" sz="1500" dirty="0">
                <a:latin typeface="Times New Roman" pitchFamily="18" charset="0"/>
              </a:rPr>
              <a:t>ER - Arş.Gör.Caner ALTUNTAŞ</a:t>
            </a:r>
          </a:p>
        </p:txBody>
      </p:sp>
      <p:sp>
        <p:nvSpPr>
          <p:cNvPr id="3079" name="8 Metin kutusu"/>
          <p:cNvSpPr txBox="1">
            <a:spLocks noChangeArrowheads="1"/>
          </p:cNvSpPr>
          <p:nvPr/>
        </p:nvSpPr>
        <p:spPr bwMode="auto">
          <a:xfrm>
            <a:off x="392906" y="764704"/>
            <a:ext cx="8358188" cy="6617196"/>
          </a:xfrm>
          <a:prstGeom prst="rect">
            <a:avLst/>
          </a:prstGeom>
          <a:noFill/>
          <a:ln w="9525">
            <a:noFill/>
            <a:miter lim="800000"/>
            <a:headEnd/>
            <a:tailEnd/>
          </a:ln>
        </p:spPr>
        <p:txBody>
          <a:bodyPr>
            <a:spAutoFit/>
          </a:bodyPr>
          <a:lstStyle/>
          <a:p>
            <a:pPr algn="just"/>
            <a:r>
              <a:rPr lang="tr-TR" sz="2000" dirty="0" smtClean="0"/>
              <a:t>6102 sayılı YTTK tüm şirketleri bağımsız denetim kapsamına almış idi. Ancak 6335 sayılı kanun bağımsız denetime tabi olacak şirketleri belirleme yetkisini Bakanlar Kuruluna vermiştir. Bakanlar Kurulu bu yetkisini kullanarak bağımsız denetime tabi olacak şirketlerin kapsamını 2012 tarih 4213 sayılı Bakanlar Kurulu kararı ile belirlemiştir. </a:t>
            </a:r>
          </a:p>
          <a:p>
            <a:pPr algn="just"/>
            <a:endParaRPr lang="tr-TR" sz="2000" dirty="0" smtClean="0"/>
          </a:p>
          <a:p>
            <a:pPr algn="just"/>
            <a:r>
              <a:rPr lang="tr-TR" sz="2000" dirty="0" smtClean="0"/>
              <a:t>Bakanlar Kurulu 26.09.2011 tarihinde 660 sayılı KHK ile bağımsız denetim konusunda yetkiyi KGK kuruluna vermişti. Bağımsız denetim ve bağımsız denetçiye ilişkin düzenlemelerde Yetkili Kurum KGK olacaktı. Böylece bağımsız denetim tek bir kurum aracılığıyla yürütülecekti. </a:t>
            </a:r>
          </a:p>
          <a:p>
            <a:pPr algn="just"/>
            <a:endParaRPr lang="tr-TR" sz="2000" dirty="0" smtClean="0"/>
          </a:p>
          <a:p>
            <a:pPr algn="just"/>
            <a:r>
              <a:rPr lang="tr-TR" sz="2000" dirty="0" smtClean="0"/>
              <a:t>YTTK yürürlüğe girmeden SPK, BDDK, Hazine Müsteşarlığı, EPDK gibi kurumlar bağımsız denetime ve denetçiye ilişkin belirlemeleri yapmakta idi. </a:t>
            </a:r>
            <a:r>
              <a:rPr lang="tr-TR" sz="2000" dirty="0" err="1" smtClean="0"/>
              <a:t>YTTK’nun</a:t>
            </a:r>
            <a:r>
              <a:rPr lang="tr-TR" sz="2000" dirty="0" smtClean="0"/>
              <a:t> yapmış olduğu değişikliklerle </a:t>
            </a:r>
            <a:r>
              <a:rPr lang="tr-TR" sz="2000" dirty="0" err="1" smtClean="0"/>
              <a:t>KGK’nu</a:t>
            </a:r>
            <a:r>
              <a:rPr lang="tr-TR" sz="2000" dirty="0" smtClean="0"/>
              <a:t> tek yetkili kurum olarak belirlemişti. Bu gün tek yetkili olduğunu söyleyemeyiz. Çünkü SPK kendi alanında faaliyette bulunan şirketlerin bağımsız denetiminde 6362 sayılı kanunun14,15,62,63ve64. maddelere göre tekrar yetkilendirilmiştir. 5411 sayılı kanunun 15,24,33,36,39,40 maddelerine göre de </a:t>
            </a:r>
            <a:r>
              <a:rPr lang="tr-TR" sz="2000" dirty="0" err="1" smtClean="0"/>
              <a:t>BDDK’ya</a:t>
            </a:r>
            <a:r>
              <a:rPr lang="tr-TR" sz="2000" dirty="0" smtClean="0"/>
              <a:t> </a:t>
            </a:r>
            <a:r>
              <a:rPr lang="tr-TR" sz="2000" smtClean="0"/>
              <a:t>yetki verilmiştir(22.04.2013 </a:t>
            </a:r>
            <a:r>
              <a:rPr lang="tr-TR" sz="2000" dirty="0" smtClean="0"/>
              <a:t>tarihli resmi gazete).</a:t>
            </a:r>
          </a:p>
          <a:p>
            <a:pPr algn="just"/>
            <a:endParaRPr lang="tr-TR" sz="2000" dirty="0" smtClean="0"/>
          </a:p>
          <a:p>
            <a:endParaRPr lang="tr-TR" sz="2400" dirty="0"/>
          </a:p>
        </p:txBody>
      </p:sp>
      <p:sp>
        <p:nvSpPr>
          <p:cNvPr id="8" name="Text Box 5"/>
          <p:cNvSpPr txBox="1">
            <a:spLocks noChangeArrowheads="1"/>
          </p:cNvSpPr>
          <p:nvPr/>
        </p:nvSpPr>
        <p:spPr bwMode="auto">
          <a:xfrm>
            <a:off x="323850" y="260350"/>
            <a:ext cx="8208963" cy="969496"/>
          </a:xfrm>
          <a:prstGeom prst="rect">
            <a:avLst/>
          </a:prstGeom>
          <a:noFill/>
          <a:ln w="9525">
            <a:noFill/>
            <a:miter lim="800000"/>
            <a:headEnd/>
            <a:tailEnd/>
          </a:ln>
          <a:effectLst/>
        </p:spPr>
        <p:txBody>
          <a:bodyPr>
            <a:spAutoFit/>
          </a:bodyPr>
          <a:lstStyle/>
          <a:p>
            <a:pPr>
              <a:spcBef>
                <a:spcPct val="50000"/>
              </a:spcBef>
              <a:defRPr/>
            </a:pPr>
            <a:r>
              <a:rPr lang="tr-TR" sz="2200" b="1" dirty="0" smtClean="0">
                <a:effectLst>
                  <a:outerShdw blurRad="38100" dist="38100" dir="2700000" algn="tl">
                    <a:srgbClr val="C0C0C0"/>
                  </a:outerShdw>
                </a:effectLst>
                <a:latin typeface="Times New Roman" pitchFamily="18" charset="0"/>
              </a:rPr>
              <a:t>BAĞIMSIZ DENETİMDE YETKİ SORUNU</a:t>
            </a:r>
            <a:endParaRPr lang="tr-TR" sz="2200" b="1" dirty="0">
              <a:effectLst>
                <a:outerShdw blurRad="38100" dist="38100" dir="2700000" algn="tl">
                  <a:srgbClr val="C0C0C0"/>
                </a:outerShdw>
              </a:effectLst>
              <a:latin typeface="Times New Roman" pitchFamily="18" charset="0"/>
            </a:endParaRPr>
          </a:p>
          <a:p>
            <a:pPr>
              <a:spcBef>
                <a:spcPct val="50000"/>
              </a:spcBef>
              <a:defRPr/>
            </a:pPr>
            <a:endParaRPr lang="tr-TR" sz="2200" b="1" dirty="0">
              <a:effectLst>
                <a:outerShdw blurRad="38100" dist="38100" dir="2700000" algn="tl">
                  <a:srgbClr val="C0C0C0"/>
                </a:outerShdw>
              </a:effectLst>
              <a:latin typeface="Times New Roman" pitchFamily="18" charset="0"/>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5 Slayt Numarası Yer Tutucusu"/>
          <p:cNvSpPr>
            <a:spLocks noGrp="1"/>
          </p:cNvSpPr>
          <p:nvPr>
            <p:ph type="sldNum" sz="quarter" idx="12"/>
          </p:nvPr>
        </p:nvSpPr>
        <p:spPr>
          <a:noFill/>
        </p:spPr>
        <p:txBody>
          <a:bodyPr/>
          <a:lstStyle/>
          <a:p>
            <a:fld id="{BF9B1461-B09E-437A-BE4A-DDFAF01CC84B}" type="slidenum">
              <a:rPr lang="tr-TR"/>
              <a:pPr/>
              <a:t>19</a:t>
            </a:fld>
            <a:endParaRPr lang="tr-TR"/>
          </a:p>
        </p:txBody>
      </p:sp>
      <p:pic>
        <p:nvPicPr>
          <p:cNvPr id="3075" name="Picture 2" descr="imaj_icdenetim"/>
          <p:cNvPicPr>
            <a:picLocks noChangeAspect="1" noChangeArrowheads="1"/>
          </p:cNvPicPr>
          <p:nvPr/>
        </p:nvPicPr>
        <p:blipFill>
          <a:blip r:embed="rId2" cstate="print">
            <a:lum bright="54000" contrast="-62000"/>
          </a:blip>
          <a:srcRect/>
          <a:stretch>
            <a:fillRect/>
          </a:stretch>
        </p:blipFill>
        <p:spPr bwMode="auto">
          <a:xfrm>
            <a:off x="0" y="0"/>
            <a:ext cx="9144000" cy="6429396"/>
          </a:xfrm>
          <a:prstGeom prst="rect">
            <a:avLst/>
          </a:prstGeom>
          <a:noFill/>
          <a:ln w="9525">
            <a:noFill/>
            <a:miter lim="800000"/>
            <a:headEnd/>
            <a:tailEnd/>
          </a:ln>
        </p:spPr>
      </p:pic>
      <p:sp>
        <p:nvSpPr>
          <p:cNvPr id="3076" name="Line 3"/>
          <p:cNvSpPr>
            <a:spLocks noChangeShapeType="1"/>
          </p:cNvSpPr>
          <p:nvPr/>
        </p:nvSpPr>
        <p:spPr bwMode="auto">
          <a:xfrm>
            <a:off x="323850" y="836613"/>
            <a:ext cx="8569325" cy="0"/>
          </a:xfrm>
          <a:prstGeom prst="line">
            <a:avLst/>
          </a:prstGeom>
          <a:noFill/>
          <a:ln w="25400">
            <a:solidFill>
              <a:schemeClr val="tx1"/>
            </a:solidFill>
            <a:round/>
            <a:headEnd type="diamond" w="lg" len="lg"/>
            <a:tailEnd type="diamond" w="lg" len="lg"/>
          </a:ln>
        </p:spPr>
        <p:txBody>
          <a:bodyPr/>
          <a:lstStyle/>
          <a:p>
            <a:endParaRPr lang="tr-TR"/>
          </a:p>
        </p:txBody>
      </p:sp>
      <p:sp>
        <p:nvSpPr>
          <p:cNvPr id="3078" name="Text Box 6"/>
          <p:cNvSpPr txBox="1">
            <a:spLocks noChangeArrowheads="1"/>
          </p:cNvSpPr>
          <p:nvPr/>
        </p:nvSpPr>
        <p:spPr bwMode="auto">
          <a:xfrm>
            <a:off x="0" y="6537325"/>
            <a:ext cx="5688013" cy="320675"/>
          </a:xfrm>
          <a:prstGeom prst="rect">
            <a:avLst/>
          </a:prstGeom>
          <a:noFill/>
          <a:ln w="9525">
            <a:noFill/>
            <a:miter lim="800000"/>
            <a:headEnd/>
            <a:tailEnd/>
          </a:ln>
        </p:spPr>
        <p:txBody>
          <a:bodyPr>
            <a:spAutoFit/>
          </a:bodyPr>
          <a:lstStyle/>
          <a:p>
            <a:pPr>
              <a:spcBef>
                <a:spcPct val="50000"/>
              </a:spcBef>
            </a:pPr>
            <a:r>
              <a:rPr lang="tr-TR" sz="1500">
                <a:latin typeface="Times New Roman" pitchFamily="18" charset="0"/>
              </a:rPr>
              <a:t>Yrd.Doç.Dr.Fevzi ER - Arş.Gör.Caner ALTUNTAŞ</a:t>
            </a:r>
          </a:p>
        </p:txBody>
      </p:sp>
      <p:sp>
        <p:nvSpPr>
          <p:cNvPr id="3079" name="8 Metin kutusu"/>
          <p:cNvSpPr txBox="1">
            <a:spLocks noChangeArrowheads="1"/>
          </p:cNvSpPr>
          <p:nvPr/>
        </p:nvSpPr>
        <p:spPr bwMode="auto">
          <a:xfrm>
            <a:off x="285750" y="928688"/>
            <a:ext cx="8358188" cy="4093428"/>
          </a:xfrm>
          <a:prstGeom prst="rect">
            <a:avLst/>
          </a:prstGeom>
          <a:noFill/>
          <a:ln w="9525">
            <a:noFill/>
            <a:miter lim="800000"/>
            <a:headEnd/>
            <a:tailEnd/>
          </a:ln>
        </p:spPr>
        <p:txBody>
          <a:bodyPr>
            <a:spAutoFit/>
          </a:bodyPr>
          <a:lstStyle/>
          <a:p>
            <a:pPr algn="just"/>
            <a:r>
              <a:rPr lang="tr-TR" sz="2000" smtClean="0"/>
              <a:t>Sermaye </a:t>
            </a:r>
            <a:r>
              <a:rPr lang="tr-TR" sz="2000" dirty="0" smtClean="0"/>
              <a:t>piyasasının yayımlamış olduğu Bağımsız Denetim Standartlarına ilişkin Tebliğinin birinci maddesinde kapsam konusunda Bakanlar Kurulu kararına atıfta bulunmaktadır. Yayımlanan tebliğde 6102 sayılı </a:t>
            </a:r>
            <a:r>
              <a:rPr lang="tr-TR" sz="2000" dirty="0" err="1" smtClean="0"/>
              <a:t>TTK’nuna</a:t>
            </a:r>
            <a:r>
              <a:rPr lang="tr-TR" sz="2000" dirty="0" smtClean="0"/>
              <a:t> göre Bakanlar Kurulu kararı ile belirlenen işletmeler yatırım fonları, konut ve varlık finansmanı fonları yıllık finansal raporlarını bağımsız denetime tabi tutmak zorundadırlar. Fakat Tebliğ taslağında yer alan düzenlemeler ile KGK tarafından çıkarılan Bağımsız Denetim Yönetmeliği ile farklılıklar vardır. Bu da yasal olarak olanaklıdır. Çünkü SPK bu yetkiyi 6362 sayılı yasadan almaktadır. Bu durum Bağımsız Denetim ile ilgili bir sorundur. Yine, SPK kapsamındaki bir şirketin denetimini yapacak şirketin A.Ş. olarak kurulması zorunluluğu vardır. Oysa YTTK Bağımsız Denetim Şirketleri sermaye şirketleri olarak kurulacağını belirtmektedir. Sermaye şirketleri de Anonim, </a:t>
            </a:r>
            <a:r>
              <a:rPr lang="tr-TR" sz="2000" dirty="0" err="1" smtClean="0"/>
              <a:t>Limited</a:t>
            </a:r>
            <a:r>
              <a:rPr lang="tr-TR" sz="2000" dirty="0" smtClean="0"/>
              <a:t> ve sermayesi paylara bölünmüş komandit şirket olarak ifade edilmektedir. </a:t>
            </a:r>
            <a:endParaRPr lang="tr-TR" sz="2400" dirty="0"/>
          </a:p>
        </p:txBody>
      </p:sp>
      <p:sp>
        <p:nvSpPr>
          <p:cNvPr id="8" name="Text Box 5"/>
          <p:cNvSpPr txBox="1">
            <a:spLocks noChangeArrowheads="1"/>
          </p:cNvSpPr>
          <p:nvPr/>
        </p:nvSpPr>
        <p:spPr bwMode="auto">
          <a:xfrm>
            <a:off x="323850" y="260350"/>
            <a:ext cx="8208963" cy="969496"/>
          </a:xfrm>
          <a:prstGeom prst="rect">
            <a:avLst/>
          </a:prstGeom>
          <a:noFill/>
          <a:ln w="9525">
            <a:noFill/>
            <a:miter lim="800000"/>
            <a:headEnd/>
            <a:tailEnd/>
          </a:ln>
          <a:effectLst/>
        </p:spPr>
        <p:txBody>
          <a:bodyPr>
            <a:spAutoFit/>
          </a:bodyPr>
          <a:lstStyle/>
          <a:p>
            <a:pPr>
              <a:spcBef>
                <a:spcPct val="50000"/>
              </a:spcBef>
              <a:defRPr/>
            </a:pPr>
            <a:r>
              <a:rPr lang="tr-TR" sz="2200" b="1" dirty="0" smtClean="0">
                <a:effectLst>
                  <a:outerShdw blurRad="38100" dist="38100" dir="2700000" algn="tl">
                    <a:srgbClr val="C0C0C0"/>
                  </a:outerShdw>
                </a:effectLst>
                <a:latin typeface="Times New Roman" pitchFamily="18" charset="0"/>
              </a:rPr>
              <a:t>BAĞIMSIZ DENETİMDE YETKİ SORUNU</a:t>
            </a:r>
            <a:endParaRPr lang="tr-TR" sz="2200" b="1" dirty="0">
              <a:effectLst>
                <a:outerShdw blurRad="38100" dist="38100" dir="2700000" algn="tl">
                  <a:srgbClr val="C0C0C0"/>
                </a:outerShdw>
              </a:effectLst>
              <a:latin typeface="Times New Roman" pitchFamily="18" charset="0"/>
            </a:endParaRPr>
          </a:p>
          <a:p>
            <a:pPr>
              <a:spcBef>
                <a:spcPct val="50000"/>
              </a:spcBef>
              <a:defRPr/>
            </a:pPr>
            <a:endParaRPr lang="tr-TR" sz="2200" b="1" dirty="0">
              <a:effectLst>
                <a:outerShdw blurRad="38100" dist="38100" dir="2700000" algn="tl">
                  <a:srgbClr val="C0C0C0"/>
                </a:outerShdw>
              </a:effectLst>
              <a:latin typeface="Times New Roman"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5 Slayt Numarası Yer Tutucusu"/>
          <p:cNvSpPr>
            <a:spLocks noGrp="1"/>
          </p:cNvSpPr>
          <p:nvPr>
            <p:ph type="sldNum" sz="quarter" idx="12"/>
          </p:nvPr>
        </p:nvSpPr>
        <p:spPr>
          <a:noFill/>
        </p:spPr>
        <p:txBody>
          <a:bodyPr/>
          <a:lstStyle/>
          <a:p>
            <a:fld id="{BF9B1461-B09E-437A-BE4A-DDFAF01CC84B}" type="slidenum">
              <a:rPr lang="tr-TR"/>
              <a:pPr/>
              <a:t>2</a:t>
            </a:fld>
            <a:endParaRPr lang="tr-TR"/>
          </a:p>
        </p:txBody>
      </p:sp>
      <p:pic>
        <p:nvPicPr>
          <p:cNvPr id="3075" name="Picture 2" descr="imaj_icdenetim"/>
          <p:cNvPicPr>
            <a:picLocks noChangeAspect="1" noChangeArrowheads="1"/>
          </p:cNvPicPr>
          <p:nvPr/>
        </p:nvPicPr>
        <p:blipFill>
          <a:blip r:embed="rId2" cstate="print">
            <a:lum bright="54000" contrast="-62000"/>
          </a:blip>
          <a:srcRect/>
          <a:stretch>
            <a:fillRect/>
          </a:stretch>
        </p:blipFill>
        <p:spPr bwMode="auto">
          <a:xfrm>
            <a:off x="0" y="0"/>
            <a:ext cx="9144000" cy="6429396"/>
          </a:xfrm>
          <a:prstGeom prst="rect">
            <a:avLst/>
          </a:prstGeom>
          <a:noFill/>
          <a:ln w="9525">
            <a:noFill/>
            <a:miter lim="800000"/>
            <a:headEnd/>
            <a:tailEnd/>
          </a:ln>
        </p:spPr>
      </p:pic>
      <p:sp>
        <p:nvSpPr>
          <p:cNvPr id="3076" name="Line 3"/>
          <p:cNvSpPr>
            <a:spLocks noChangeShapeType="1"/>
          </p:cNvSpPr>
          <p:nvPr/>
        </p:nvSpPr>
        <p:spPr bwMode="auto">
          <a:xfrm>
            <a:off x="323850" y="836613"/>
            <a:ext cx="8569325" cy="0"/>
          </a:xfrm>
          <a:prstGeom prst="line">
            <a:avLst/>
          </a:prstGeom>
          <a:noFill/>
          <a:ln w="25400">
            <a:solidFill>
              <a:schemeClr val="tx1"/>
            </a:solidFill>
            <a:round/>
            <a:headEnd type="diamond" w="lg" len="lg"/>
            <a:tailEnd type="diamond" w="lg" len="lg"/>
          </a:ln>
        </p:spPr>
        <p:txBody>
          <a:bodyPr/>
          <a:lstStyle/>
          <a:p>
            <a:endParaRPr lang="tr-TR"/>
          </a:p>
        </p:txBody>
      </p:sp>
      <p:sp>
        <p:nvSpPr>
          <p:cNvPr id="16389" name="Text Box 5"/>
          <p:cNvSpPr txBox="1">
            <a:spLocks noChangeArrowheads="1"/>
          </p:cNvSpPr>
          <p:nvPr/>
        </p:nvSpPr>
        <p:spPr bwMode="auto">
          <a:xfrm>
            <a:off x="323850" y="260350"/>
            <a:ext cx="8208963" cy="427038"/>
          </a:xfrm>
          <a:prstGeom prst="rect">
            <a:avLst/>
          </a:prstGeom>
          <a:noFill/>
          <a:ln w="9525">
            <a:noFill/>
            <a:miter lim="800000"/>
            <a:headEnd/>
            <a:tailEnd/>
          </a:ln>
          <a:effectLst/>
        </p:spPr>
        <p:txBody>
          <a:bodyPr>
            <a:spAutoFit/>
          </a:bodyPr>
          <a:lstStyle/>
          <a:p>
            <a:pPr>
              <a:spcBef>
                <a:spcPct val="50000"/>
              </a:spcBef>
              <a:defRPr/>
            </a:pPr>
            <a:r>
              <a:rPr lang="tr-TR" sz="2200" b="1" dirty="0">
                <a:effectLst>
                  <a:outerShdw blurRad="38100" dist="38100" dir="2700000" algn="tl">
                    <a:srgbClr val="C0C0C0"/>
                  </a:outerShdw>
                </a:effectLst>
                <a:latin typeface="Times New Roman" pitchFamily="18" charset="0"/>
              </a:rPr>
              <a:t>GİRİŞ</a:t>
            </a:r>
          </a:p>
        </p:txBody>
      </p:sp>
      <p:sp>
        <p:nvSpPr>
          <p:cNvPr id="3078" name="Text Box 6"/>
          <p:cNvSpPr txBox="1">
            <a:spLocks noChangeArrowheads="1"/>
          </p:cNvSpPr>
          <p:nvPr/>
        </p:nvSpPr>
        <p:spPr bwMode="auto">
          <a:xfrm>
            <a:off x="0" y="6537325"/>
            <a:ext cx="5688013" cy="320675"/>
          </a:xfrm>
          <a:prstGeom prst="rect">
            <a:avLst/>
          </a:prstGeom>
          <a:noFill/>
          <a:ln w="9525">
            <a:noFill/>
            <a:miter lim="800000"/>
            <a:headEnd/>
            <a:tailEnd/>
          </a:ln>
        </p:spPr>
        <p:txBody>
          <a:bodyPr>
            <a:spAutoFit/>
          </a:bodyPr>
          <a:lstStyle/>
          <a:p>
            <a:pPr>
              <a:spcBef>
                <a:spcPct val="50000"/>
              </a:spcBef>
            </a:pPr>
            <a:r>
              <a:rPr lang="tr-TR" sz="1500">
                <a:latin typeface="Times New Roman" pitchFamily="18" charset="0"/>
              </a:rPr>
              <a:t>Yrd.Doç.Dr.Fevzi ER - Arş.Gör.Caner ALTUNTAŞ</a:t>
            </a:r>
          </a:p>
        </p:txBody>
      </p:sp>
      <p:sp>
        <p:nvSpPr>
          <p:cNvPr id="3079" name="8 Metin kutusu"/>
          <p:cNvSpPr txBox="1">
            <a:spLocks noChangeArrowheads="1"/>
          </p:cNvSpPr>
          <p:nvPr/>
        </p:nvSpPr>
        <p:spPr bwMode="auto">
          <a:xfrm>
            <a:off x="285720" y="856357"/>
            <a:ext cx="8858280" cy="5632311"/>
          </a:xfrm>
          <a:prstGeom prst="rect">
            <a:avLst/>
          </a:prstGeom>
          <a:noFill/>
          <a:ln w="9525">
            <a:noFill/>
            <a:miter lim="800000"/>
            <a:headEnd/>
            <a:tailEnd/>
          </a:ln>
        </p:spPr>
        <p:txBody>
          <a:bodyPr wrap="square">
            <a:spAutoFit/>
          </a:bodyPr>
          <a:lstStyle/>
          <a:p>
            <a:pPr algn="just"/>
            <a:r>
              <a:rPr lang="tr-TR" sz="2400" dirty="0" smtClean="0"/>
              <a:t>Finansal </a:t>
            </a:r>
            <a:r>
              <a:rPr lang="tr-TR" sz="2400" dirty="0"/>
              <a:t>tabloların doğruluğu ve güvenirliliğini </a:t>
            </a:r>
            <a:r>
              <a:rPr lang="tr-TR" sz="2400" dirty="0" smtClean="0"/>
              <a:t>belirlemek  </a:t>
            </a:r>
            <a:r>
              <a:rPr lang="tr-TR" sz="2400" dirty="0"/>
              <a:t>için yetki </a:t>
            </a:r>
            <a:r>
              <a:rPr lang="tr-TR" sz="2400" dirty="0" smtClean="0"/>
              <a:t> </a:t>
            </a:r>
            <a:r>
              <a:rPr lang="tr-TR" sz="2400" dirty="0"/>
              <a:t>bu konuda deneyim ve yetki sahibi olan üçüncü bir kişiye ihtiyaç vardır. İşletme dışından olan bu kişinin yaptığı işe </a:t>
            </a:r>
            <a:r>
              <a:rPr lang="tr-TR" sz="2400" b="1" dirty="0"/>
              <a:t>denetim</a:t>
            </a:r>
            <a:r>
              <a:rPr lang="tr-TR" sz="2400" dirty="0"/>
              <a:t> denir. </a:t>
            </a:r>
            <a:endParaRPr lang="tr-TR" sz="2400" dirty="0" smtClean="0"/>
          </a:p>
          <a:p>
            <a:pPr algn="just"/>
            <a:endParaRPr lang="tr-TR" sz="2400" dirty="0" smtClean="0"/>
          </a:p>
          <a:p>
            <a:pPr algn="just"/>
            <a:r>
              <a:rPr lang="tr-TR" sz="2400" dirty="0" smtClean="0"/>
              <a:t> </a:t>
            </a:r>
            <a:r>
              <a:rPr lang="tr-TR" sz="2400" dirty="0"/>
              <a:t>“BAĞIMSIZ </a:t>
            </a:r>
            <a:r>
              <a:rPr lang="tr-TR" sz="2400" dirty="0" smtClean="0"/>
              <a:t>DENETİMİ” bu konuda uzman olan kişiler(BAĞIMSIZ DENETÇİLER) veya sermaye şirketleri yapar . </a:t>
            </a:r>
            <a:endParaRPr lang="tr-TR" sz="2400" dirty="0"/>
          </a:p>
          <a:p>
            <a:pPr algn="just"/>
            <a:r>
              <a:rPr lang="tr-TR" sz="2400" dirty="0"/>
              <a:t> </a:t>
            </a:r>
          </a:p>
          <a:p>
            <a:pPr algn="just"/>
            <a:r>
              <a:rPr lang="tr-TR" sz="2400" b="1" i="1" dirty="0">
                <a:effectLst>
                  <a:outerShdw blurRad="38100" dist="38100" dir="2700000" algn="tl">
                    <a:srgbClr val="000000">
                      <a:alpha val="43137"/>
                    </a:srgbClr>
                  </a:outerShdw>
                </a:effectLst>
              </a:rPr>
              <a:t>BAĞIMSIZ DENETİM: </a:t>
            </a:r>
            <a:r>
              <a:rPr lang="tr-TR" sz="2400" dirty="0"/>
              <a:t>Finansal tabloların, finansal raporlama standartlarına uygun olup olmadığı konusunda, makul güvence sağlayacak yeterli ve uygun bağımsız denetim kanıtlarının elde edilmesi amacıyla, denetim standartlarında belirtilen bağımsız </a:t>
            </a:r>
            <a:r>
              <a:rPr lang="tr-TR" sz="2400" dirty="0" smtClean="0"/>
              <a:t>denetim yöntemlerinin </a:t>
            </a:r>
            <a:r>
              <a:rPr lang="tr-TR" sz="2400" dirty="0"/>
              <a:t>uygulanarak </a:t>
            </a:r>
            <a:r>
              <a:rPr lang="tr-TR" sz="2400" dirty="0" smtClean="0"/>
              <a:t>defter </a:t>
            </a:r>
            <a:r>
              <a:rPr lang="tr-TR" sz="2400" dirty="0"/>
              <a:t>ve belgeler üzerinden denetlenmesi ve </a:t>
            </a:r>
            <a:r>
              <a:rPr lang="tr-TR" sz="2400" dirty="0" smtClean="0"/>
              <a:t>değerlendirilmesi sonucunda </a:t>
            </a:r>
            <a:r>
              <a:rPr lang="tr-TR" sz="2400" smtClean="0"/>
              <a:t>görüş  belirtilmesi </a:t>
            </a:r>
            <a:r>
              <a:rPr lang="tr-TR" sz="2400" dirty="0"/>
              <a:t>sürecidir.  </a:t>
            </a:r>
          </a:p>
          <a:p>
            <a:endParaRPr lang="tr-TR" sz="2400"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5 Slayt Numarası Yer Tutucusu"/>
          <p:cNvSpPr>
            <a:spLocks noGrp="1"/>
          </p:cNvSpPr>
          <p:nvPr>
            <p:ph type="sldNum" sz="quarter" idx="12"/>
          </p:nvPr>
        </p:nvSpPr>
        <p:spPr>
          <a:noFill/>
        </p:spPr>
        <p:txBody>
          <a:bodyPr/>
          <a:lstStyle/>
          <a:p>
            <a:fld id="{BF9B1461-B09E-437A-BE4A-DDFAF01CC84B}" type="slidenum">
              <a:rPr lang="tr-TR"/>
              <a:pPr/>
              <a:t>20</a:t>
            </a:fld>
            <a:endParaRPr lang="tr-TR"/>
          </a:p>
        </p:txBody>
      </p:sp>
      <p:pic>
        <p:nvPicPr>
          <p:cNvPr id="3075" name="Picture 2" descr="imaj_icdenetim"/>
          <p:cNvPicPr>
            <a:picLocks noChangeAspect="1" noChangeArrowheads="1"/>
          </p:cNvPicPr>
          <p:nvPr/>
        </p:nvPicPr>
        <p:blipFill>
          <a:blip r:embed="rId2" cstate="print">
            <a:lum bright="54000" contrast="-62000"/>
          </a:blip>
          <a:srcRect/>
          <a:stretch>
            <a:fillRect/>
          </a:stretch>
        </p:blipFill>
        <p:spPr bwMode="auto">
          <a:xfrm>
            <a:off x="0" y="0"/>
            <a:ext cx="9144000" cy="6429396"/>
          </a:xfrm>
          <a:prstGeom prst="rect">
            <a:avLst/>
          </a:prstGeom>
          <a:noFill/>
          <a:ln w="9525">
            <a:noFill/>
            <a:miter lim="800000"/>
            <a:headEnd/>
            <a:tailEnd/>
          </a:ln>
        </p:spPr>
      </p:pic>
      <p:sp>
        <p:nvSpPr>
          <p:cNvPr id="3076" name="Line 3"/>
          <p:cNvSpPr>
            <a:spLocks noChangeShapeType="1"/>
          </p:cNvSpPr>
          <p:nvPr/>
        </p:nvSpPr>
        <p:spPr bwMode="auto">
          <a:xfrm>
            <a:off x="323850" y="836613"/>
            <a:ext cx="8569325" cy="0"/>
          </a:xfrm>
          <a:prstGeom prst="line">
            <a:avLst/>
          </a:prstGeom>
          <a:noFill/>
          <a:ln w="25400">
            <a:solidFill>
              <a:schemeClr val="tx1"/>
            </a:solidFill>
            <a:round/>
            <a:headEnd type="diamond" w="lg" len="lg"/>
            <a:tailEnd type="diamond" w="lg" len="lg"/>
          </a:ln>
        </p:spPr>
        <p:txBody>
          <a:bodyPr/>
          <a:lstStyle/>
          <a:p>
            <a:endParaRPr lang="tr-TR"/>
          </a:p>
        </p:txBody>
      </p:sp>
      <p:sp>
        <p:nvSpPr>
          <p:cNvPr id="16389" name="Text Box 5"/>
          <p:cNvSpPr txBox="1">
            <a:spLocks noChangeArrowheads="1"/>
          </p:cNvSpPr>
          <p:nvPr/>
        </p:nvSpPr>
        <p:spPr bwMode="auto">
          <a:xfrm>
            <a:off x="323850" y="260350"/>
            <a:ext cx="8208963" cy="969496"/>
          </a:xfrm>
          <a:prstGeom prst="rect">
            <a:avLst/>
          </a:prstGeom>
          <a:noFill/>
          <a:ln w="9525">
            <a:noFill/>
            <a:miter lim="800000"/>
            <a:headEnd/>
            <a:tailEnd/>
          </a:ln>
          <a:effectLst/>
        </p:spPr>
        <p:txBody>
          <a:bodyPr>
            <a:spAutoFit/>
          </a:bodyPr>
          <a:lstStyle/>
          <a:p>
            <a:pPr>
              <a:spcBef>
                <a:spcPct val="50000"/>
              </a:spcBef>
              <a:defRPr/>
            </a:pPr>
            <a:r>
              <a:rPr lang="tr-TR" sz="2200" b="1" dirty="0" smtClean="0">
                <a:effectLst>
                  <a:outerShdw blurRad="38100" dist="38100" dir="2700000" algn="tl">
                    <a:srgbClr val="C0C0C0"/>
                  </a:outerShdw>
                </a:effectLst>
                <a:latin typeface="Times New Roman" pitchFamily="18" charset="0"/>
              </a:rPr>
              <a:t>SONUÇ </a:t>
            </a:r>
            <a:r>
              <a:rPr lang="tr-TR" sz="2200" b="1" dirty="0">
                <a:effectLst>
                  <a:outerShdw blurRad="38100" dist="38100" dir="2700000" algn="tl">
                    <a:srgbClr val="C0C0C0"/>
                  </a:outerShdw>
                </a:effectLst>
                <a:latin typeface="Times New Roman" pitchFamily="18" charset="0"/>
              </a:rPr>
              <a:t>VE ÖNERİLER</a:t>
            </a:r>
          </a:p>
          <a:p>
            <a:pPr>
              <a:spcBef>
                <a:spcPct val="50000"/>
              </a:spcBef>
              <a:defRPr/>
            </a:pPr>
            <a:endParaRPr lang="tr-TR" sz="2200" b="1" dirty="0">
              <a:effectLst>
                <a:outerShdw blurRad="38100" dist="38100" dir="2700000" algn="tl">
                  <a:srgbClr val="C0C0C0"/>
                </a:outerShdw>
              </a:effectLst>
              <a:latin typeface="Times New Roman" pitchFamily="18" charset="0"/>
            </a:endParaRPr>
          </a:p>
        </p:txBody>
      </p:sp>
      <p:sp>
        <p:nvSpPr>
          <p:cNvPr id="3078" name="Text Box 6"/>
          <p:cNvSpPr txBox="1">
            <a:spLocks noChangeArrowheads="1"/>
          </p:cNvSpPr>
          <p:nvPr/>
        </p:nvSpPr>
        <p:spPr bwMode="auto">
          <a:xfrm>
            <a:off x="0" y="6537325"/>
            <a:ext cx="5688013" cy="320675"/>
          </a:xfrm>
          <a:prstGeom prst="rect">
            <a:avLst/>
          </a:prstGeom>
          <a:noFill/>
          <a:ln w="9525">
            <a:noFill/>
            <a:miter lim="800000"/>
            <a:headEnd/>
            <a:tailEnd/>
          </a:ln>
        </p:spPr>
        <p:txBody>
          <a:bodyPr>
            <a:spAutoFit/>
          </a:bodyPr>
          <a:lstStyle/>
          <a:p>
            <a:pPr>
              <a:spcBef>
                <a:spcPct val="50000"/>
              </a:spcBef>
            </a:pPr>
            <a:r>
              <a:rPr lang="tr-TR" sz="1500">
                <a:latin typeface="Times New Roman" pitchFamily="18" charset="0"/>
              </a:rPr>
              <a:t>Yrd.Doç.Dr.Fevzi ER - Arş.Gör.Caner ALTUNTAŞ</a:t>
            </a:r>
          </a:p>
        </p:txBody>
      </p:sp>
      <p:sp>
        <p:nvSpPr>
          <p:cNvPr id="3079" name="8 Metin kutusu"/>
          <p:cNvSpPr txBox="1">
            <a:spLocks noChangeArrowheads="1"/>
          </p:cNvSpPr>
          <p:nvPr/>
        </p:nvSpPr>
        <p:spPr bwMode="auto">
          <a:xfrm>
            <a:off x="285750" y="928688"/>
            <a:ext cx="8572530" cy="5355312"/>
          </a:xfrm>
          <a:prstGeom prst="rect">
            <a:avLst/>
          </a:prstGeom>
          <a:noFill/>
          <a:ln w="9525">
            <a:noFill/>
            <a:miter lim="800000"/>
            <a:headEnd/>
            <a:tailEnd/>
          </a:ln>
        </p:spPr>
        <p:txBody>
          <a:bodyPr wrap="square">
            <a:spAutoFit/>
          </a:bodyPr>
          <a:lstStyle/>
          <a:p>
            <a:pPr lvl="0" algn="just">
              <a:buFont typeface="Arial" pitchFamily="34" charset="0"/>
              <a:buChar char="•"/>
            </a:pPr>
            <a:r>
              <a:rPr lang="tr-TR" sz="1900" dirty="0" smtClean="0"/>
              <a:t> Kurumsal </a:t>
            </a:r>
            <a:r>
              <a:rPr lang="tr-TR" sz="1900" dirty="0"/>
              <a:t>yönetim ilkelerini hedef alan Yeni TTK ile, artık şirketlerde çok fazla fonksiyonel olmayan “murakıplık” denetimini kaldırılması isabetli olmuştur. </a:t>
            </a:r>
            <a:endParaRPr lang="tr-TR" sz="1900" dirty="0" smtClean="0"/>
          </a:p>
          <a:p>
            <a:pPr lvl="0" algn="just">
              <a:buFont typeface="Arial" pitchFamily="34" charset="0"/>
              <a:buChar char="•"/>
            </a:pPr>
            <a:endParaRPr lang="tr-TR" sz="1900" dirty="0"/>
          </a:p>
          <a:p>
            <a:pPr lvl="0" algn="just">
              <a:buFont typeface="Arial" pitchFamily="34" charset="0"/>
              <a:buChar char="•"/>
            </a:pPr>
            <a:r>
              <a:rPr lang="tr-TR" sz="1900" dirty="0" smtClean="0"/>
              <a:t> Finansal </a:t>
            </a:r>
            <a:r>
              <a:rPr lang="tr-TR" sz="1900" dirty="0"/>
              <a:t>tabloların bağımsız denetiminin, içinde bulunulan yıl itibariyle KAYİK adı verilen belirli büyüklükteki şirketlerle sınırlı tutulması, denetim kadrolarının hazırlanmasına zaman kazandırılması, denetim kültürünün </a:t>
            </a:r>
            <a:r>
              <a:rPr lang="tr-TR" sz="1900" dirty="0" smtClean="0"/>
              <a:t>  </a:t>
            </a:r>
            <a:r>
              <a:rPr lang="tr-TR" sz="1900" dirty="0"/>
              <a:t>oluşturulması açısından yararlı olmuştur. Ancak özellikle istihdam açısından ekonomi için çok önemli olan ve yarının büyük ölçekli şirketleri olacak KOBİ niteliğindeki sermaye şirketlerine de en kısa sürede yetki almış SMMM, YMM meslek mensupları yoluyla zorunlu bağımsız denetimin getirilmesi kaçınılmazdır. </a:t>
            </a:r>
            <a:endParaRPr lang="tr-TR" sz="1900" dirty="0" smtClean="0"/>
          </a:p>
          <a:p>
            <a:pPr lvl="0" algn="just">
              <a:buFont typeface="Arial" pitchFamily="34" charset="0"/>
              <a:buChar char="•"/>
            </a:pPr>
            <a:endParaRPr lang="tr-TR" sz="1900" dirty="0"/>
          </a:p>
          <a:p>
            <a:pPr lvl="0" algn="just">
              <a:buFont typeface="Arial" pitchFamily="34" charset="0"/>
              <a:buChar char="•"/>
            </a:pPr>
            <a:r>
              <a:rPr lang="tr-TR" sz="1900" dirty="0" smtClean="0"/>
              <a:t> Bağımsız </a:t>
            </a:r>
            <a:r>
              <a:rPr lang="tr-TR" sz="1900" dirty="0"/>
              <a:t>denetim, hazırlanan finansal tabloların dolayısıyla muhasebenin kalitesinin yükseltilmesine katkı sağlayacaktır. Dolayısıyla bağımsız denetim, faaliyet raporları, bunları web sitelerinde yayınlanma zorunluluğu gibi ticari hayatı düzenleyen diğer TTK düzenlemeleri ile birlikte değerlendirildiğinde şirketlerde kayıt dışılığın azalmasına, muhasebenin vergi için değil, bilgi için üretilmesinin sağlanmasına katkı sağlayacak, karar alıcıların sağlıklı değerlendirmeler </a:t>
            </a:r>
            <a:r>
              <a:rPr lang="tr-TR" sz="1900" dirty="0" smtClean="0"/>
              <a:t>yapmasıyla </a:t>
            </a:r>
            <a:r>
              <a:rPr lang="tr-TR" sz="1900" dirty="0"/>
              <a:t>ekonomik büyümeye destek sağlayacaktır. </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5 Slayt Numarası Yer Tutucusu"/>
          <p:cNvSpPr>
            <a:spLocks noGrp="1"/>
          </p:cNvSpPr>
          <p:nvPr>
            <p:ph type="sldNum" sz="quarter" idx="12"/>
          </p:nvPr>
        </p:nvSpPr>
        <p:spPr>
          <a:noFill/>
        </p:spPr>
        <p:txBody>
          <a:bodyPr/>
          <a:lstStyle/>
          <a:p>
            <a:fld id="{BF9B1461-B09E-437A-BE4A-DDFAF01CC84B}" type="slidenum">
              <a:rPr lang="tr-TR"/>
              <a:pPr/>
              <a:t>21</a:t>
            </a:fld>
            <a:endParaRPr lang="tr-TR"/>
          </a:p>
        </p:txBody>
      </p:sp>
      <p:pic>
        <p:nvPicPr>
          <p:cNvPr id="3075" name="Picture 2" descr="imaj_icdenetim"/>
          <p:cNvPicPr>
            <a:picLocks noChangeAspect="1" noChangeArrowheads="1"/>
          </p:cNvPicPr>
          <p:nvPr/>
        </p:nvPicPr>
        <p:blipFill>
          <a:blip r:embed="rId2" cstate="print">
            <a:lum bright="54000" contrast="-62000"/>
          </a:blip>
          <a:srcRect/>
          <a:stretch>
            <a:fillRect/>
          </a:stretch>
        </p:blipFill>
        <p:spPr bwMode="auto">
          <a:xfrm>
            <a:off x="0" y="0"/>
            <a:ext cx="9144000" cy="6429396"/>
          </a:xfrm>
          <a:prstGeom prst="rect">
            <a:avLst/>
          </a:prstGeom>
          <a:noFill/>
          <a:ln w="9525">
            <a:noFill/>
            <a:miter lim="800000"/>
            <a:headEnd/>
            <a:tailEnd/>
          </a:ln>
        </p:spPr>
      </p:pic>
      <p:sp>
        <p:nvSpPr>
          <p:cNvPr id="3076" name="Line 3"/>
          <p:cNvSpPr>
            <a:spLocks noChangeShapeType="1"/>
          </p:cNvSpPr>
          <p:nvPr/>
        </p:nvSpPr>
        <p:spPr bwMode="auto">
          <a:xfrm>
            <a:off x="323850" y="836613"/>
            <a:ext cx="8569325" cy="0"/>
          </a:xfrm>
          <a:prstGeom prst="line">
            <a:avLst/>
          </a:prstGeom>
          <a:noFill/>
          <a:ln w="25400">
            <a:solidFill>
              <a:schemeClr val="tx1"/>
            </a:solidFill>
            <a:round/>
            <a:headEnd type="diamond" w="lg" len="lg"/>
            <a:tailEnd type="diamond" w="lg" len="lg"/>
          </a:ln>
        </p:spPr>
        <p:txBody>
          <a:bodyPr/>
          <a:lstStyle/>
          <a:p>
            <a:endParaRPr lang="tr-TR"/>
          </a:p>
        </p:txBody>
      </p:sp>
      <p:sp>
        <p:nvSpPr>
          <p:cNvPr id="3078" name="Text Box 6"/>
          <p:cNvSpPr txBox="1">
            <a:spLocks noChangeArrowheads="1"/>
          </p:cNvSpPr>
          <p:nvPr/>
        </p:nvSpPr>
        <p:spPr bwMode="auto">
          <a:xfrm>
            <a:off x="0" y="6537325"/>
            <a:ext cx="5688013" cy="320675"/>
          </a:xfrm>
          <a:prstGeom prst="rect">
            <a:avLst/>
          </a:prstGeom>
          <a:noFill/>
          <a:ln w="9525">
            <a:noFill/>
            <a:miter lim="800000"/>
            <a:headEnd/>
            <a:tailEnd/>
          </a:ln>
        </p:spPr>
        <p:txBody>
          <a:bodyPr>
            <a:spAutoFit/>
          </a:bodyPr>
          <a:lstStyle/>
          <a:p>
            <a:pPr>
              <a:spcBef>
                <a:spcPct val="50000"/>
              </a:spcBef>
            </a:pPr>
            <a:r>
              <a:rPr lang="tr-TR" sz="1500">
                <a:latin typeface="Times New Roman" pitchFamily="18" charset="0"/>
              </a:rPr>
              <a:t>Yrd.Doç.Dr.Fevzi ER - Arş.Gör.Caner ALTUNTAŞ</a:t>
            </a:r>
          </a:p>
        </p:txBody>
      </p:sp>
      <p:sp>
        <p:nvSpPr>
          <p:cNvPr id="3079" name="8 Metin kutusu"/>
          <p:cNvSpPr txBox="1">
            <a:spLocks noChangeArrowheads="1"/>
          </p:cNvSpPr>
          <p:nvPr/>
        </p:nvSpPr>
        <p:spPr bwMode="auto">
          <a:xfrm>
            <a:off x="285750" y="928688"/>
            <a:ext cx="8358188" cy="4708981"/>
          </a:xfrm>
          <a:prstGeom prst="rect">
            <a:avLst/>
          </a:prstGeom>
          <a:noFill/>
          <a:ln w="9525">
            <a:noFill/>
            <a:miter lim="800000"/>
            <a:headEnd/>
            <a:tailEnd/>
          </a:ln>
        </p:spPr>
        <p:txBody>
          <a:bodyPr>
            <a:spAutoFit/>
          </a:bodyPr>
          <a:lstStyle/>
          <a:p>
            <a:pPr lvl="0" algn="just">
              <a:buFont typeface="Arial" pitchFamily="34" charset="0"/>
              <a:buChar char="•"/>
            </a:pPr>
            <a:r>
              <a:rPr lang="tr-TR" sz="2000" dirty="0" smtClean="0"/>
              <a:t> Kanun </a:t>
            </a:r>
            <a:r>
              <a:rPr lang="tr-TR" sz="2000" dirty="0"/>
              <a:t>Hükmünde Kararname ile kurulan KGK, Türkiye’de finansal raporlama kalitesiyle </a:t>
            </a:r>
            <a:r>
              <a:rPr lang="tr-TR" sz="2000" dirty="0" smtClean="0"/>
              <a:t>ilgili aşağıdaki görevleri üstlenmiştir. </a:t>
            </a:r>
          </a:p>
          <a:p>
            <a:pPr lvl="1" algn="just">
              <a:buFont typeface="Wingdings" pitchFamily="2" charset="2"/>
              <a:buChar char="Ø"/>
            </a:pPr>
            <a:r>
              <a:rPr lang="tr-TR" sz="2000" dirty="0"/>
              <a:t> </a:t>
            </a:r>
            <a:r>
              <a:rPr lang="tr-TR" sz="2000" dirty="0" smtClean="0"/>
              <a:t>TMS/</a:t>
            </a:r>
            <a:r>
              <a:rPr lang="tr-TR" sz="2000" dirty="0" err="1" smtClean="0"/>
              <a:t>TFRS’ler</a:t>
            </a:r>
            <a:r>
              <a:rPr lang="tr-TR" sz="2000" dirty="0" smtClean="0"/>
              <a:t> ile </a:t>
            </a:r>
            <a:r>
              <a:rPr lang="tr-TR" sz="2000" dirty="0" err="1" smtClean="0"/>
              <a:t>igili</a:t>
            </a:r>
            <a:r>
              <a:rPr lang="tr-TR" sz="2000" dirty="0" smtClean="0"/>
              <a:t> yasal düzenlemelerin yapılması,</a:t>
            </a:r>
          </a:p>
          <a:p>
            <a:pPr lvl="1" algn="just">
              <a:buFont typeface="Wingdings" pitchFamily="2" charset="2"/>
              <a:buChar char="Ø"/>
            </a:pPr>
            <a:r>
              <a:rPr lang="tr-TR" sz="2000" dirty="0"/>
              <a:t> </a:t>
            </a:r>
            <a:r>
              <a:rPr lang="tr-TR" sz="2000" dirty="0" smtClean="0"/>
              <a:t>UDS ve TDS ‘</a:t>
            </a:r>
            <a:r>
              <a:rPr lang="tr-TR" sz="2000" dirty="0" err="1" smtClean="0"/>
              <a:t>lerin</a:t>
            </a:r>
            <a:r>
              <a:rPr lang="tr-TR" sz="2000" dirty="0" smtClean="0"/>
              <a:t>  </a:t>
            </a:r>
            <a:r>
              <a:rPr lang="tr-TR" sz="2000" dirty="0"/>
              <a:t>çevrileri ve uyum </a:t>
            </a:r>
            <a:r>
              <a:rPr lang="tr-TR" sz="2000" dirty="0" smtClean="0"/>
              <a:t>çalışmaları </a:t>
            </a:r>
            <a:r>
              <a:rPr lang="tr-TR" sz="2000" dirty="0" err="1" smtClean="0"/>
              <a:t>nın</a:t>
            </a:r>
            <a:r>
              <a:rPr lang="tr-TR" sz="2000" dirty="0" smtClean="0"/>
              <a:t> sağlanması,</a:t>
            </a:r>
          </a:p>
          <a:p>
            <a:pPr lvl="1" algn="just">
              <a:buFont typeface="Wingdings" pitchFamily="2" charset="2"/>
              <a:buChar char="Ø"/>
            </a:pPr>
            <a:r>
              <a:rPr lang="tr-TR" sz="2000" dirty="0" smtClean="0"/>
              <a:t>  </a:t>
            </a:r>
            <a:r>
              <a:rPr lang="tr-TR" sz="2000"/>
              <a:t>K</a:t>
            </a:r>
            <a:r>
              <a:rPr lang="tr-TR" sz="2000" smtClean="0"/>
              <a:t>amu adına bağımsız </a:t>
            </a:r>
            <a:r>
              <a:rPr lang="tr-TR" sz="2000" dirty="0"/>
              <a:t>denetçi ve denetim kuruluşlarına yetkilerin </a:t>
            </a:r>
            <a:r>
              <a:rPr lang="tr-TR" sz="2000" dirty="0" smtClean="0"/>
              <a:t>verilmesi.</a:t>
            </a:r>
          </a:p>
          <a:p>
            <a:pPr lvl="0" algn="just"/>
            <a:endParaRPr lang="tr-TR" sz="2000" dirty="0"/>
          </a:p>
          <a:p>
            <a:pPr lvl="0" algn="just">
              <a:buFont typeface="Arial" pitchFamily="34" charset="0"/>
              <a:buChar char="•"/>
            </a:pPr>
            <a:r>
              <a:rPr lang="tr-TR" sz="2000" dirty="0" smtClean="0"/>
              <a:t>  </a:t>
            </a:r>
            <a:r>
              <a:rPr lang="tr-TR" sz="2000" dirty="0"/>
              <a:t>TTK, değiştirilmeden önceki haliyle, 2013 yılı başından itibaren tüm sermaye şirketlerine TMS/</a:t>
            </a:r>
            <a:r>
              <a:rPr lang="tr-TR" sz="2000" dirty="0" err="1"/>
              <a:t>TFRS’lere</a:t>
            </a:r>
            <a:r>
              <a:rPr lang="tr-TR" sz="2000" dirty="0"/>
              <a:t> uygun </a:t>
            </a:r>
            <a:r>
              <a:rPr lang="tr-TR" sz="2000" dirty="0" smtClean="0"/>
              <a:t>finansal tabloları düzenleme; </a:t>
            </a:r>
            <a:r>
              <a:rPr lang="tr-TR" sz="2000" dirty="0" err="1"/>
              <a:t>TDS’lere</a:t>
            </a:r>
            <a:r>
              <a:rPr lang="tr-TR" sz="2000" dirty="0"/>
              <a:t> uygun denetim yapma koşulunu getirmişse de, mevcut değişikliklerle her iki konuda belirli büyüklükteki sermaye şirketleri ile sınırlı hale gelmekle birlikte, zaman içerisinde yaygınlaşacağına </a:t>
            </a:r>
            <a:r>
              <a:rPr lang="tr-TR" sz="2000" dirty="0" smtClean="0"/>
              <a:t>düşünülmelidir. Gelişmiş ülkeler, </a:t>
            </a:r>
            <a:r>
              <a:rPr lang="tr-TR" sz="2000" dirty="0"/>
              <a:t>KOBİ </a:t>
            </a:r>
            <a:r>
              <a:rPr lang="tr-TR" sz="2000" dirty="0" err="1"/>
              <a:t>TFRS’lerin</a:t>
            </a:r>
            <a:r>
              <a:rPr lang="tr-TR" sz="2000" dirty="0"/>
              <a:t>, hatta mikro ölçekli işletmeler için </a:t>
            </a:r>
            <a:r>
              <a:rPr lang="tr-TR" sz="2000" dirty="0" err="1"/>
              <a:t>TFRS’lerin</a:t>
            </a:r>
            <a:r>
              <a:rPr lang="tr-TR" sz="2000" dirty="0"/>
              <a:t> hazırlandığı </a:t>
            </a:r>
            <a:r>
              <a:rPr lang="tr-TR" sz="2000" dirty="0" smtClean="0"/>
              <a:t>günümüz ticaret hayatında, </a:t>
            </a:r>
            <a:r>
              <a:rPr lang="tr-TR" sz="2000" dirty="0"/>
              <a:t>uluslararası muhasebe ve denetim standartlarından uzak durmak </a:t>
            </a:r>
            <a:r>
              <a:rPr lang="tr-TR" sz="2000" dirty="0" smtClean="0"/>
              <a:t> zaman </a:t>
            </a:r>
            <a:r>
              <a:rPr lang="tr-TR" sz="2000" dirty="0" err="1" smtClean="0"/>
              <a:t>kayıbettirir</a:t>
            </a:r>
            <a:r>
              <a:rPr lang="tr-TR" sz="2000" dirty="0" smtClean="0"/>
              <a:t>.</a:t>
            </a:r>
            <a:endParaRPr lang="tr-TR" sz="2000" dirty="0"/>
          </a:p>
        </p:txBody>
      </p:sp>
      <p:sp>
        <p:nvSpPr>
          <p:cNvPr id="8" name="Text Box 5"/>
          <p:cNvSpPr txBox="1">
            <a:spLocks noChangeArrowheads="1"/>
          </p:cNvSpPr>
          <p:nvPr/>
        </p:nvSpPr>
        <p:spPr bwMode="auto">
          <a:xfrm>
            <a:off x="323850" y="260350"/>
            <a:ext cx="8208963" cy="969496"/>
          </a:xfrm>
          <a:prstGeom prst="rect">
            <a:avLst/>
          </a:prstGeom>
          <a:noFill/>
          <a:ln w="9525">
            <a:noFill/>
            <a:miter lim="800000"/>
            <a:headEnd/>
            <a:tailEnd/>
          </a:ln>
          <a:effectLst/>
        </p:spPr>
        <p:txBody>
          <a:bodyPr>
            <a:spAutoFit/>
          </a:bodyPr>
          <a:lstStyle/>
          <a:p>
            <a:pPr>
              <a:spcBef>
                <a:spcPct val="50000"/>
              </a:spcBef>
              <a:defRPr/>
            </a:pPr>
            <a:r>
              <a:rPr lang="tr-TR" sz="2200" b="1" dirty="0" smtClean="0">
                <a:effectLst>
                  <a:outerShdw blurRad="38100" dist="38100" dir="2700000" algn="tl">
                    <a:srgbClr val="C0C0C0"/>
                  </a:outerShdw>
                </a:effectLst>
                <a:latin typeface="Times New Roman" pitchFamily="18" charset="0"/>
              </a:rPr>
              <a:t>SONUÇ </a:t>
            </a:r>
            <a:r>
              <a:rPr lang="tr-TR" sz="2200" b="1" dirty="0">
                <a:effectLst>
                  <a:outerShdw blurRad="38100" dist="38100" dir="2700000" algn="tl">
                    <a:srgbClr val="C0C0C0"/>
                  </a:outerShdw>
                </a:effectLst>
                <a:latin typeface="Times New Roman" pitchFamily="18" charset="0"/>
              </a:rPr>
              <a:t>VE ÖNERİLER</a:t>
            </a:r>
          </a:p>
          <a:p>
            <a:pPr>
              <a:spcBef>
                <a:spcPct val="50000"/>
              </a:spcBef>
              <a:defRPr/>
            </a:pPr>
            <a:endParaRPr lang="tr-TR" sz="2200" b="1" dirty="0">
              <a:effectLst>
                <a:outerShdw blurRad="38100" dist="38100" dir="2700000" algn="tl">
                  <a:srgbClr val="C0C0C0"/>
                </a:outerShdw>
              </a:effectLst>
              <a:latin typeface="Times New Roman" pitchFamily="18" charset="0"/>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5 Slayt Numarası Yer Tutucusu"/>
          <p:cNvSpPr>
            <a:spLocks noGrp="1"/>
          </p:cNvSpPr>
          <p:nvPr>
            <p:ph type="sldNum" sz="quarter" idx="12"/>
          </p:nvPr>
        </p:nvSpPr>
        <p:spPr>
          <a:noFill/>
        </p:spPr>
        <p:txBody>
          <a:bodyPr/>
          <a:lstStyle/>
          <a:p>
            <a:fld id="{BF9B1461-B09E-437A-BE4A-DDFAF01CC84B}" type="slidenum">
              <a:rPr lang="tr-TR"/>
              <a:pPr/>
              <a:t>22</a:t>
            </a:fld>
            <a:endParaRPr lang="tr-TR"/>
          </a:p>
        </p:txBody>
      </p:sp>
      <p:pic>
        <p:nvPicPr>
          <p:cNvPr id="3075" name="Picture 2" descr="imaj_icdenetim"/>
          <p:cNvPicPr>
            <a:picLocks noChangeAspect="1" noChangeArrowheads="1"/>
          </p:cNvPicPr>
          <p:nvPr/>
        </p:nvPicPr>
        <p:blipFill>
          <a:blip r:embed="rId2" cstate="print">
            <a:lum bright="54000" contrast="-62000"/>
          </a:blip>
          <a:srcRect/>
          <a:stretch>
            <a:fillRect/>
          </a:stretch>
        </p:blipFill>
        <p:spPr bwMode="auto">
          <a:xfrm>
            <a:off x="-304784" y="0"/>
            <a:ext cx="9753568" cy="6858000"/>
          </a:xfrm>
          <a:prstGeom prst="rect">
            <a:avLst/>
          </a:prstGeom>
          <a:noFill/>
          <a:ln w="9525">
            <a:noFill/>
            <a:miter lim="800000"/>
            <a:headEnd/>
            <a:tailEnd/>
          </a:ln>
        </p:spPr>
      </p:pic>
      <p:sp>
        <p:nvSpPr>
          <p:cNvPr id="3076" name="Line 3"/>
          <p:cNvSpPr>
            <a:spLocks noChangeShapeType="1"/>
          </p:cNvSpPr>
          <p:nvPr/>
        </p:nvSpPr>
        <p:spPr bwMode="auto">
          <a:xfrm>
            <a:off x="323850" y="836613"/>
            <a:ext cx="8569325" cy="0"/>
          </a:xfrm>
          <a:prstGeom prst="line">
            <a:avLst/>
          </a:prstGeom>
          <a:noFill/>
          <a:ln w="25400">
            <a:solidFill>
              <a:schemeClr val="tx1"/>
            </a:solidFill>
            <a:round/>
            <a:headEnd type="diamond" w="lg" len="lg"/>
            <a:tailEnd type="diamond" w="lg" len="lg"/>
          </a:ln>
        </p:spPr>
        <p:txBody>
          <a:bodyPr/>
          <a:lstStyle/>
          <a:p>
            <a:endParaRPr lang="tr-TR"/>
          </a:p>
        </p:txBody>
      </p:sp>
      <p:sp>
        <p:nvSpPr>
          <p:cNvPr id="3078" name="Text Box 6"/>
          <p:cNvSpPr txBox="1">
            <a:spLocks noChangeArrowheads="1"/>
          </p:cNvSpPr>
          <p:nvPr/>
        </p:nvSpPr>
        <p:spPr bwMode="auto">
          <a:xfrm>
            <a:off x="0" y="6537325"/>
            <a:ext cx="5688013" cy="320675"/>
          </a:xfrm>
          <a:prstGeom prst="rect">
            <a:avLst/>
          </a:prstGeom>
          <a:noFill/>
          <a:ln w="9525">
            <a:noFill/>
            <a:miter lim="800000"/>
            <a:headEnd/>
            <a:tailEnd/>
          </a:ln>
        </p:spPr>
        <p:txBody>
          <a:bodyPr>
            <a:spAutoFit/>
          </a:bodyPr>
          <a:lstStyle/>
          <a:p>
            <a:pPr>
              <a:spcBef>
                <a:spcPct val="50000"/>
              </a:spcBef>
            </a:pPr>
            <a:r>
              <a:rPr lang="tr-TR" sz="1500">
                <a:latin typeface="Times New Roman" pitchFamily="18" charset="0"/>
              </a:rPr>
              <a:t>Yrd.Doç.Dr.Fevzi ER - Arş.Gör.Caner ALTUNTAŞ</a:t>
            </a:r>
          </a:p>
        </p:txBody>
      </p:sp>
      <p:sp>
        <p:nvSpPr>
          <p:cNvPr id="3079" name="8 Metin kutusu"/>
          <p:cNvSpPr txBox="1">
            <a:spLocks noChangeArrowheads="1"/>
          </p:cNvSpPr>
          <p:nvPr/>
        </p:nvSpPr>
        <p:spPr bwMode="auto">
          <a:xfrm>
            <a:off x="214282" y="1214422"/>
            <a:ext cx="8358188" cy="7694414"/>
          </a:xfrm>
          <a:prstGeom prst="rect">
            <a:avLst/>
          </a:prstGeom>
          <a:noFill/>
          <a:ln w="9525">
            <a:noFill/>
            <a:miter lim="800000"/>
            <a:headEnd/>
            <a:tailEnd/>
          </a:ln>
        </p:spPr>
        <p:txBody>
          <a:bodyPr>
            <a:spAutoFit/>
          </a:bodyPr>
          <a:lstStyle/>
          <a:p>
            <a:pPr lvl="0" algn="just">
              <a:buFont typeface="Arial" pitchFamily="34" charset="0"/>
              <a:buChar char="•"/>
            </a:pPr>
            <a:r>
              <a:rPr lang="tr-TR" sz="2000" dirty="0" smtClean="0"/>
              <a:t>YTTK tüm sermaye şirketlerini denetim kapsamına aldığından Bakanlar Kurulu’nun belirlediği limitlerin altında olup denetimsiz kalan sermaye şirketlerinin denetimi  konusunda sorun vardı. Bu konu ile ilgili olarak 6455sayılı’’Gümrük Kanunu ve KHK’lerde Değişiklik Yapılmasına Dair Kanun’da yapılan değişiklikle bütün anonim şirketlerle kooperatifler denetim kapsamına alınmıştır. Böylece önemli bir sorun giderilmiştir.</a:t>
            </a:r>
            <a:endParaRPr lang="tr-TR" sz="2200" dirty="0"/>
          </a:p>
          <a:p>
            <a:pPr lvl="0" algn="just">
              <a:buFont typeface="Arial" pitchFamily="34" charset="0"/>
              <a:buChar char="•"/>
            </a:pPr>
            <a:r>
              <a:rPr lang="tr-TR" sz="2200" dirty="0" smtClean="0"/>
              <a:t> Bağımsız denetim vergi denetimi değildir. Bağımsız  denetim işletmelerin faaliyetlerine ilişkin bilgilerin güvenilirliği konusunda makul ölçüde güvence sağlar ve karar alıcıların kararlarında yol gösterici olur.</a:t>
            </a:r>
          </a:p>
          <a:p>
            <a:pPr lvl="0" algn="just">
              <a:buFont typeface="Arial" pitchFamily="34" charset="0"/>
              <a:buChar char="•"/>
            </a:pPr>
            <a:r>
              <a:rPr lang="tr-TR" sz="2200" dirty="0" smtClean="0"/>
              <a:t>Bankalar kredi vereceği işletmelerden denetim kapsamı dışında olsalar bile bağımsız denetim  onayı istemektedir. Bu nedenle denetimin kimler tarafından yapılacağı ve raporun nasıl hazırlanacağı konusunda Gümrük ve Ticaret Bakanlığı ivedilikle  yönetmelik yayımlamalıdır. Bağımsız denetim görevini  denetimin bütünlüğü ve önemi açısından denetim görevini yapacakların da bağımsız denetim yetkisini almış meslek mensuplarının olmasını öneriyoruz.                                               </a:t>
            </a:r>
          </a:p>
          <a:p>
            <a:pPr lvl="0" algn="just"/>
            <a:endParaRPr lang="tr-TR" sz="2200" dirty="0" smtClean="0"/>
          </a:p>
          <a:p>
            <a:pPr lvl="0" algn="just"/>
            <a:r>
              <a:rPr lang="tr-TR" sz="2200" smtClean="0"/>
              <a:t>                               </a:t>
            </a:r>
            <a:endParaRPr lang="tr-TR" sz="2200" dirty="0" smtClean="0"/>
          </a:p>
          <a:p>
            <a:pPr lvl="0" algn="just"/>
            <a:r>
              <a:rPr lang="tr-TR" sz="2200" dirty="0" smtClean="0"/>
              <a:t>                                                     </a:t>
            </a:r>
          </a:p>
          <a:p>
            <a:pPr lvl="0" algn="just"/>
            <a:r>
              <a:rPr lang="tr-TR" sz="2200" dirty="0" smtClean="0"/>
              <a:t>                                                 </a:t>
            </a:r>
          </a:p>
          <a:p>
            <a:pPr lvl="0" algn="just"/>
            <a:r>
              <a:rPr lang="tr-TR" sz="2200" dirty="0" smtClean="0"/>
              <a:t> </a:t>
            </a:r>
          </a:p>
          <a:p>
            <a:pPr lvl="0" algn="just"/>
            <a:endParaRPr lang="tr-TR" sz="2200" dirty="0" smtClean="0"/>
          </a:p>
          <a:p>
            <a:pPr lvl="0" algn="just"/>
            <a:r>
              <a:rPr lang="tr-TR" sz="2200" dirty="0" smtClean="0"/>
              <a:t>                                                          </a:t>
            </a:r>
            <a:endParaRPr lang="tr-TR" sz="2200" dirty="0"/>
          </a:p>
        </p:txBody>
      </p:sp>
      <p:sp>
        <p:nvSpPr>
          <p:cNvPr id="8" name="Text Box 5"/>
          <p:cNvSpPr txBox="1">
            <a:spLocks noChangeArrowheads="1"/>
          </p:cNvSpPr>
          <p:nvPr/>
        </p:nvSpPr>
        <p:spPr bwMode="auto">
          <a:xfrm>
            <a:off x="323850" y="260350"/>
            <a:ext cx="8208963" cy="969496"/>
          </a:xfrm>
          <a:prstGeom prst="rect">
            <a:avLst/>
          </a:prstGeom>
          <a:noFill/>
          <a:ln w="9525">
            <a:noFill/>
            <a:miter lim="800000"/>
            <a:headEnd/>
            <a:tailEnd/>
          </a:ln>
          <a:effectLst/>
        </p:spPr>
        <p:txBody>
          <a:bodyPr>
            <a:spAutoFit/>
          </a:bodyPr>
          <a:lstStyle/>
          <a:p>
            <a:pPr>
              <a:spcBef>
                <a:spcPct val="50000"/>
              </a:spcBef>
              <a:defRPr/>
            </a:pPr>
            <a:r>
              <a:rPr lang="tr-TR" sz="2200" b="1" dirty="0" smtClean="0">
                <a:effectLst>
                  <a:outerShdw blurRad="38100" dist="38100" dir="2700000" algn="tl">
                    <a:srgbClr val="C0C0C0"/>
                  </a:outerShdw>
                </a:effectLst>
                <a:latin typeface="Times New Roman" pitchFamily="18" charset="0"/>
              </a:rPr>
              <a:t>SONUÇ </a:t>
            </a:r>
            <a:r>
              <a:rPr lang="tr-TR" sz="2200" b="1" dirty="0">
                <a:effectLst>
                  <a:outerShdw blurRad="38100" dist="38100" dir="2700000" algn="tl">
                    <a:srgbClr val="C0C0C0"/>
                  </a:outerShdw>
                </a:effectLst>
                <a:latin typeface="Times New Roman" pitchFamily="18" charset="0"/>
              </a:rPr>
              <a:t>VE ÖNERİLER</a:t>
            </a:r>
          </a:p>
          <a:p>
            <a:pPr>
              <a:spcBef>
                <a:spcPct val="50000"/>
              </a:spcBef>
              <a:defRPr/>
            </a:pPr>
            <a:endParaRPr lang="tr-TR" sz="2200" b="1" dirty="0">
              <a:effectLst>
                <a:outerShdw blurRad="38100" dist="38100" dir="2700000" algn="tl">
                  <a:srgbClr val="C0C0C0"/>
                </a:outerShdw>
              </a:effectLst>
              <a:latin typeface="Times New Roman" pitchFamily="18"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5 Slayt Numarası Yer Tutucusu"/>
          <p:cNvSpPr>
            <a:spLocks noGrp="1"/>
          </p:cNvSpPr>
          <p:nvPr>
            <p:ph type="sldNum" sz="quarter" idx="12"/>
          </p:nvPr>
        </p:nvSpPr>
        <p:spPr>
          <a:noFill/>
        </p:spPr>
        <p:txBody>
          <a:bodyPr/>
          <a:lstStyle/>
          <a:p>
            <a:fld id="{BF9B1461-B09E-437A-BE4A-DDFAF01CC84B}" type="slidenum">
              <a:rPr lang="tr-TR"/>
              <a:pPr/>
              <a:t>3</a:t>
            </a:fld>
            <a:endParaRPr lang="tr-TR"/>
          </a:p>
        </p:txBody>
      </p:sp>
      <p:pic>
        <p:nvPicPr>
          <p:cNvPr id="3075" name="Picture 2" descr="imaj_icdenetim"/>
          <p:cNvPicPr>
            <a:picLocks noChangeAspect="1" noChangeArrowheads="1"/>
          </p:cNvPicPr>
          <p:nvPr/>
        </p:nvPicPr>
        <p:blipFill>
          <a:blip r:embed="rId2" cstate="print">
            <a:lum bright="54000" contrast="-62000"/>
          </a:blip>
          <a:srcRect/>
          <a:stretch>
            <a:fillRect/>
          </a:stretch>
        </p:blipFill>
        <p:spPr bwMode="auto">
          <a:xfrm>
            <a:off x="0" y="0"/>
            <a:ext cx="9144000" cy="6429396"/>
          </a:xfrm>
          <a:prstGeom prst="rect">
            <a:avLst/>
          </a:prstGeom>
          <a:noFill/>
          <a:ln w="9525">
            <a:noFill/>
            <a:miter lim="800000"/>
            <a:headEnd/>
            <a:tailEnd/>
          </a:ln>
        </p:spPr>
      </p:pic>
      <p:sp>
        <p:nvSpPr>
          <p:cNvPr id="3076" name="Line 3"/>
          <p:cNvSpPr>
            <a:spLocks noChangeShapeType="1"/>
          </p:cNvSpPr>
          <p:nvPr/>
        </p:nvSpPr>
        <p:spPr bwMode="auto">
          <a:xfrm>
            <a:off x="323850" y="836613"/>
            <a:ext cx="8569325" cy="0"/>
          </a:xfrm>
          <a:prstGeom prst="line">
            <a:avLst/>
          </a:prstGeom>
          <a:noFill/>
          <a:ln w="25400">
            <a:solidFill>
              <a:schemeClr val="tx1"/>
            </a:solidFill>
            <a:round/>
            <a:headEnd type="diamond" w="lg" len="lg"/>
            <a:tailEnd type="diamond" w="lg" len="lg"/>
          </a:ln>
        </p:spPr>
        <p:txBody>
          <a:bodyPr/>
          <a:lstStyle/>
          <a:p>
            <a:endParaRPr lang="tr-TR"/>
          </a:p>
        </p:txBody>
      </p:sp>
      <p:sp>
        <p:nvSpPr>
          <p:cNvPr id="16389" name="Text Box 5"/>
          <p:cNvSpPr txBox="1">
            <a:spLocks noChangeArrowheads="1"/>
          </p:cNvSpPr>
          <p:nvPr/>
        </p:nvSpPr>
        <p:spPr bwMode="auto">
          <a:xfrm>
            <a:off x="323850" y="260350"/>
            <a:ext cx="8208963" cy="969496"/>
          </a:xfrm>
          <a:prstGeom prst="rect">
            <a:avLst/>
          </a:prstGeom>
          <a:noFill/>
          <a:ln w="9525">
            <a:noFill/>
            <a:miter lim="800000"/>
            <a:headEnd/>
            <a:tailEnd/>
          </a:ln>
          <a:effectLst/>
        </p:spPr>
        <p:txBody>
          <a:bodyPr>
            <a:spAutoFit/>
          </a:bodyPr>
          <a:lstStyle/>
          <a:p>
            <a:pPr>
              <a:spcBef>
                <a:spcPct val="50000"/>
              </a:spcBef>
              <a:defRPr/>
            </a:pPr>
            <a:r>
              <a:rPr lang="tr-TR" sz="2200" b="1" dirty="0" smtClean="0">
                <a:effectLst>
                  <a:outerShdw blurRad="38100" dist="38100" dir="2700000" algn="tl">
                    <a:srgbClr val="C0C0C0"/>
                  </a:outerShdw>
                </a:effectLst>
                <a:latin typeface="Times New Roman" pitchFamily="18" charset="0"/>
              </a:rPr>
              <a:t>DENETİMİN </a:t>
            </a:r>
            <a:r>
              <a:rPr lang="tr-TR" sz="2200" b="1" dirty="0">
                <a:effectLst>
                  <a:outerShdw blurRad="38100" dist="38100" dir="2700000" algn="tl">
                    <a:srgbClr val="C0C0C0"/>
                  </a:outerShdw>
                </a:effectLst>
                <a:latin typeface="Times New Roman" pitchFamily="18" charset="0"/>
              </a:rPr>
              <a:t>NEDENİ </a:t>
            </a:r>
          </a:p>
          <a:p>
            <a:pPr>
              <a:spcBef>
                <a:spcPct val="50000"/>
              </a:spcBef>
              <a:defRPr/>
            </a:pPr>
            <a:endParaRPr lang="tr-TR" sz="2200" b="1" dirty="0">
              <a:effectLst>
                <a:outerShdw blurRad="38100" dist="38100" dir="2700000" algn="tl">
                  <a:srgbClr val="C0C0C0"/>
                </a:outerShdw>
              </a:effectLst>
              <a:latin typeface="Times New Roman" pitchFamily="18" charset="0"/>
            </a:endParaRPr>
          </a:p>
        </p:txBody>
      </p:sp>
      <p:sp>
        <p:nvSpPr>
          <p:cNvPr id="3078" name="Text Box 6"/>
          <p:cNvSpPr txBox="1">
            <a:spLocks noChangeArrowheads="1"/>
          </p:cNvSpPr>
          <p:nvPr/>
        </p:nvSpPr>
        <p:spPr bwMode="auto">
          <a:xfrm>
            <a:off x="0" y="6537325"/>
            <a:ext cx="5688013" cy="320675"/>
          </a:xfrm>
          <a:prstGeom prst="rect">
            <a:avLst/>
          </a:prstGeom>
          <a:noFill/>
          <a:ln w="9525">
            <a:noFill/>
            <a:miter lim="800000"/>
            <a:headEnd/>
            <a:tailEnd/>
          </a:ln>
        </p:spPr>
        <p:txBody>
          <a:bodyPr>
            <a:spAutoFit/>
          </a:bodyPr>
          <a:lstStyle/>
          <a:p>
            <a:pPr>
              <a:spcBef>
                <a:spcPct val="50000"/>
              </a:spcBef>
            </a:pPr>
            <a:r>
              <a:rPr lang="tr-TR" sz="1500">
                <a:latin typeface="Times New Roman" pitchFamily="18" charset="0"/>
              </a:rPr>
              <a:t>Yrd.Doç.Dr.Fevzi ER - Arş.Gör.Caner ALTUNTAŞ</a:t>
            </a:r>
          </a:p>
        </p:txBody>
      </p:sp>
      <p:sp>
        <p:nvSpPr>
          <p:cNvPr id="3079" name="8 Metin kutusu"/>
          <p:cNvSpPr txBox="1">
            <a:spLocks noChangeArrowheads="1"/>
          </p:cNvSpPr>
          <p:nvPr/>
        </p:nvSpPr>
        <p:spPr bwMode="auto">
          <a:xfrm>
            <a:off x="285720" y="928670"/>
            <a:ext cx="8858280" cy="1754326"/>
          </a:xfrm>
          <a:prstGeom prst="rect">
            <a:avLst/>
          </a:prstGeom>
          <a:noFill/>
          <a:ln w="9525">
            <a:noFill/>
            <a:miter lim="800000"/>
            <a:headEnd/>
            <a:tailEnd/>
          </a:ln>
        </p:spPr>
        <p:txBody>
          <a:bodyPr wrap="square">
            <a:spAutoFit/>
          </a:bodyPr>
          <a:lstStyle/>
          <a:p>
            <a:pPr lvl="0">
              <a:lnSpc>
                <a:spcPct val="150000"/>
              </a:lnSpc>
            </a:pPr>
            <a:r>
              <a:rPr lang="tr-TR" sz="2400" dirty="0" smtClean="0"/>
              <a:t>* Sermaye </a:t>
            </a:r>
            <a:r>
              <a:rPr lang="tr-TR" sz="2400" dirty="0"/>
              <a:t>piyasasını </a:t>
            </a:r>
            <a:r>
              <a:rPr lang="tr-TR" sz="2400" dirty="0" smtClean="0"/>
              <a:t>geliştirmek               *  İstihdam </a:t>
            </a:r>
            <a:r>
              <a:rPr lang="tr-TR" sz="2400" dirty="0"/>
              <a:t>yaratmak </a:t>
            </a:r>
            <a:endParaRPr lang="tr-TR" sz="2400" dirty="0" smtClean="0"/>
          </a:p>
          <a:p>
            <a:pPr>
              <a:lnSpc>
                <a:spcPct val="150000"/>
              </a:lnSpc>
            </a:pPr>
            <a:r>
              <a:rPr lang="tr-TR" sz="2400" dirty="0" smtClean="0"/>
              <a:t>* Kredi piyasalarının değişimini izlemek   * Finansal </a:t>
            </a:r>
            <a:r>
              <a:rPr lang="tr-TR" sz="2400" dirty="0"/>
              <a:t>piyasaları </a:t>
            </a:r>
            <a:r>
              <a:rPr lang="tr-TR" sz="2400" dirty="0" smtClean="0"/>
              <a:t>izlemek</a:t>
            </a:r>
          </a:p>
          <a:p>
            <a:pPr lvl="0">
              <a:lnSpc>
                <a:spcPct val="150000"/>
              </a:lnSpc>
            </a:pPr>
            <a:r>
              <a:rPr lang="tr-TR" sz="2400" dirty="0" smtClean="0"/>
              <a:t>* Finansal </a:t>
            </a:r>
            <a:r>
              <a:rPr lang="tr-TR" sz="2400" dirty="0"/>
              <a:t>kararlarda istikrarı </a:t>
            </a:r>
            <a:r>
              <a:rPr lang="tr-TR" sz="2400" dirty="0" smtClean="0"/>
              <a:t>sağlamak    * Özel </a:t>
            </a:r>
            <a:r>
              <a:rPr lang="tr-TR" sz="2400" dirty="0"/>
              <a:t>sektörü geliştirmek  </a:t>
            </a:r>
          </a:p>
        </p:txBody>
      </p:sp>
      <p:graphicFrame>
        <p:nvGraphicFramePr>
          <p:cNvPr id="8" name="7 Tablo"/>
          <p:cNvGraphicFramePr>
            <a:graphicFrameLocks noGrp="1"/>
          </p:cNvGraphicFramePr>
          <p:nvPr/>
        </p:nvGraphicFramePr>
        <p:xfrm>
          <a:off x="500034" y="4357694"/>
          <a:ext cx="8001056" cy="1571636"/>
        </p:xfrm>
        <a:graphic>
          <a:graphicData uri="http://schemas.openxmlformats.org/drawingml/2006/table">
            <a:tbl>
              <a:tblPr/>
              <a:tblGrid>
                <a:gridCol w="4000528"/>
                <a:gridCol w="4000528"/>
              </a:tblGrid>
              <a:tr h="314327">
                <a:tc>
                  <a:txBody>
                    <a:bodyPr/>
                    <a:lstStyle/>
                    <a:p>
                      <a:pPr algn="ctr">
                        <a:spcAft>
                          <a:spcPts val="0"/>
                        </a:spcAft>
                      </a:pPr>
                      <a:r>
                        <a:rPr lang="tr-TR" sz="1800" b="1" dirty="0">
                          <a:latin typeface="Calibri"/>
                          <a:ea typeface="Calibri"/>
                          <a:cs typeface="Times New Roman"/>
                        </a:rPr>
                        <a:t>İŞLETME İÇİ BİLGİ KULLANICILARI </a:t>
                      </a:r>
                      <a:endParaRPr lang="tr-TR" sz="18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tr-TR" sz="1800" b="1" dirty="0">
                          <a:latin typeface="Calibri"/>
                          <a:ea typeface="Calibri"/>
                          <a:cs typeface="Times New Roman"/>
                        </a:rPr>
                        <a:t>İŞLETME DIŞI BİLGİ KULLANICILARI </a:t>
                      </a:r>
                      <a:endParaRPr lang="tr-TR" sz="18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257309">
                <a:tc>
                  <a:txBody>
                    <a:bodyPr/>
                    <a:lstStyle/>
                    <a:p>
                      <a:pPr marL="342900" lvl="0" indent="-342900" algn="just">
                        <a:spcAft>
                          <a:spcPts val="0"/>
                        </a:spcAft>
                        <a:buFont typeface="Symbol"/>
                        <a:buChar char=""/>
                      </a:pPr>
                      <a:r>
                        <a:rPr lang="tr-TR" sz="1800" dirty="0">
                          <a:latin typeface="Calibri"/>
                          <a:ea typeface="Calibri"/>
                          <a:cs typeface="Times New Roman"/>
                        </a:rPr>
                        <a:t>İşletme Ortakları</a:t>
                      </a:r>
                    </a:p>
                    <a:p>
                      <a:pPr marL="342900" lvl="0" indent="-342900" algn="just">
                        <a:spcAft>
                          <a:spcPts val="0"/>
                        </a:spcAft>
                        <a:buFont typeface="Symbol"/>
                        <a:buChar char=""/>
                      </a:pPr>
                      <a:r>
                        <a:rPr lang="tr-TR" sz="1800" dirty="0">
                          <a:latin typeface="Calibri"/>
                          <a:ea typeface="Calibri"/>
                          <a:cs typeface="Times New Roman"/>
                        </a:rPr>
                        <a:t>Yöneticiler </a:t>
                      </a:r>
                    </a:p>
                    <a:p>
                      <a:pPr marL="342900" lvl="0" indent="-342900" algn="just">
                        <a:spcAft>
                          <a:spcPts val="0"/>
                        </a:spcAft>
                        <a:buFont typeface="Symbol"/>
                        <a:buChar char=""/>
                      </a:pPr>
                      <a:r>
                        <a:rPr lang="tr-TR" sz="1800" dirty="0">
                          <a:latin typeface="Calibri"/>
                          <a:ea typeface="Calibri"/>
                          <a:cs typeface="Times New Roman"/>
                        </a:rPr>
                        <a:t>Çalışanlar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42900" lvl="0" indent="-342900" algn="just">
                        <a:spcAft>
                          <a:spcPts val="0"/>
                        </a:spcAft>
                        <a:buFont typeface="Symbol"/>
                        <a:buChar char=""/>
                      </a:pPr>
                      <a:r>
                        <a:rPr lang="tr-TR" sz="1800" dirty="0">
                          <a:latin typeface="Calibri"/>
                          <a:ea typeface="Calibri"/>
                          <a:cs typeface="Times New Roman"/>
                        </a:rPr>
                        <a:t>Yatırımcılar </a:t>
                      </a:r>
                    </a:p>
                    <a:p>
                      <a:pPr marL="342900" lvl="0" indent="-342900" algn="just">
                        <a:spcAft>
                          <a:spcPts val="0"/>
                        </a:spcAft>
                        <a:buFont typeface="Symbol"/>
                        <a:buChar char=""/>
                      </a:pPr>
                      <a:r>
                        <a:rPr lang="tr-TR" sz="1800" dirty="0">
                          <a:latin typeface="Calibri"/>
                          <a:ea typeface="Calibri"/>
                          <a:cs typeface="Times New Roman"/>
                        </a:rPr>
                        <a:t>Kredi verenler </a:t>
                      </a:r>
                    </a:p>
                    <a:p>
                      <a:pPr marL="342900" lvl="0" indent="-342900" algn="just">
                        <a:spcAft>
                          <a:spcPts val="0"/>
                        </a:spcAft>
                        <a:buFont typeface="Symbol"/>
                        <a:buChar char=""/>
                      </a:pPr>
                      <a:r>
                        <a:rPr lang="tr-TR" sz="1800" dirty="0">
                          <a:latin typeface="Calibri"/>
                          <a:ea typeface="Calibri"/>
                          <a:cs typeface="Times New Roman"/>
                        </a:rPr>
                        <a:t>Devlet </a:t>
                      </a:r>
                    </a:p>
                    <a:p>
                      <a:pPr marL="342900" lvl="0" indent="-342900" algn="just">
                        <a:spcAft>
                          <a:spcPts val="0"/>
                        </a:spcAft>
                        <a:buFont typeface="Symbol"/>
                        <a:buChar char=""/>
                      </a:pPr>
                      <a:r>
                        <a:rPr lang="tr-TR" sz="1800" dirty="0">
                          <a:latin typeface="Calibri"/>
                          <a:ea typeface="Calibri"/>
                          <a:cs typeface="Times New Roman"/>
                        </a:rPr>
                        <a:t>Toplum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9" name="8 Metin kutusu"/>
          <p:cNvSpPr txBox="1"/>
          <p:nvPr/>
        </p:nvSpPr>
        <p:spPr>
          <a:xfrm>
            <a:off x="2000232" y="3429000"/>
            <a:ext cx="5143536" cy="1046440"/>
          </a:xfrm>
          <a:prstGeom prst="rect">
            <a:avLst/>
          </a:prstGeom>
          <a:noFill/>
        </p:spPr>
        <p:txBody>
          <a:bodyPr wrap="square" rtlCol="0">
            <a:spAutoFit/>
          </a:bodyPr>
          <a:lstStyle/>
          <a:p>
            <a:pPr algn="ctr"/>
            <a:r>
              <a:rPr lang="tr-TR" sz="2200" b="1" dirty="0">
                <a:solidFill>
                  <a:srgbClr val="0070C0"/>
                </a:solidFill>
              </a:rPr>
              <a:t>DENETİM AMAÇLI</a:t>
            </a:r>
          </a:p>
          <a:p>
            <a:pPr algn="ctr"/>
            <a:r>
              <a:rPr lang="tr-TR" sz="2200" b="1" dirty="0">
                <a:solidFill>
                  <a:srgbClr val="0070C0"/>
                </a:solidFill>
              </a:rPr>
              <a:t>İŞLETME İÇİ VE DIŞI BİLGİ KULLANICILARI</a:t>
            </a:r>
          </a:p>
          <a:p>
            <a:endParaRPr lang="tr-TR" b="1" dirty="0">
              <a:solidFill>
                <a:srgbClr val="0070C0"/>
              </a:solidFill>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5 Slayt Numarası Yer Tutucusu"/>
          <p:cNvSpPr>
            <a:spLocks noGrp="1"/>
          </p:cNvSpPr>
          <p:nvPr>
            <p:ph type="sldNum" sz="quarter" idx="12"/>
          </p:nvPr>
        </p:nvSpPr>
        <p:spPr>
          <a:noFill/>
        </p:spPr>
        <p:txBody>
          <a:bodyPr/>
          <a:lstStyle/>
          <a:p>
            <a:fld id="{BF9B1461-B09E-437A-BE4A-DDFAF01CC84B}" type="slidenum">
              <a:rPr lang="tr-TR"/>
              <a:pPr/>
              <a:t>4</a:t>
            </a:fld>
            <a:endParaRPr lang="tr-TR"/>
          </a:p>
        </p:txBody>
      </p:sp>
      <p:pic>
        <p:nvPicPr>
          <p:cNvPr id="3075" name="Picture 2" descr="imaj_icdenetim"/>
          <p:cNvPicPr>
            <a:picLocks noChangeAspect="1" noChangeArrowheads="1"/>
          </p:cNvPicPr>
          <p:nvPr/>
        </p:nvPicPr>
        <p:blipFill>
          <a:blip r:embed="rId2" cstate="print">
            <a:lum bright="54000" contrast="-62000"/>
          </a:blip>
          <a:srcRect/>
          <a:stretch>
            <a:fillRect/>
          </a:stretch>
        </p:blipFill>
        <p:spPr bwMode="auto">
          <a:xfrm>
            <a:off x="0" y="0"/>
            <a:ext cx="9144000" cy="6429396"/>
          </a:xfrm>
          <a:prstGeom prst="rect">
            <a:avLst/>
          </a:prstGeom>
          <a:noFill/>
          <a:ln w="9525">
            <a:noFill/>
            <a:miter lim="800000"/>
            <a:headEnd/>
            <a:tailEnd/>
          </a:ln>
        </p:spPr>
      </p:pic>
      <p:sp>
        <p:nvSpPr>
          <p:cNvPr id="3076" name="Line 3"/>
          <p:cNvSpPr>
            <a:spLocks noChangeShapeType="1"/>
          </p:cNvSpPr>
          <p:nvPr/>
        </p:nvSpPr>
        <p:spPr bwMode="auto">
          <a:xfrm>
            <a:off x="323850" y="836613"/>
            <a:ext cx="8569325" cy="0"/>
          </a:xfrm>
          <a:prstGeom prst="line">
            <a:avLst/>
          </a:prstGeom>
          <a:noFill/>
          <a:ln w="25400">
            <a:solidFill>
              <a:schemeClr val="tx1"/>
            </a:solidFill>
            <a:round/>
            <a:headEnd type="diamond" w="lg" len="lg"/>
            <a:tailEnd type="diamond" w="lg" len="lg"/>
          </a:ln>
        </p:spPr>
        <p:txBody>
          <a:bodyPr/>
          <a:lstStyle/>
          <a:p>
            <a:endParaRPr lang="tr-TR"/>
          </a:p>
        </p:txBody>
      </p:sp>
      <p:sp>
        <p:nvSpPr>
          <p:cNvPr id="16389" name="Text Box 5"/>
          <p:cNvSpPr txBox="1">
            <a:spLocks noChangeArrowheads="1"/>
          </p:cNvSpPr>
          <p:nvPr/>
        </p:nvSpPr>
        <p:spPr bwMode="auto">
          <a:xfrm>
            <a:off x="323850" y="260350"/>
            <a:ext cx="8208963" cy="969496"/>
          </a:xfrm>
          <a:prstGeom prst="rect">
            <a:avLst/>
          </a:prstGeom>
          <a:noFill/>
          <a:ln w="9525">
            <a:noFill/>
            <a:miter lim="800000"/>
            <a:headEnd/>
            <a:tailEnd/>
          </a:ln>
          <a:effectLst/>
        </p:spPr>
        <p:txBody>
          <a:bodyPr>
            <a:spAutoFit/>
          </a:bodyPr>
          <a:lstStyle/>
          <a:p>
            <a:pPr>
              <a:spcBef>
                <a:spcPct val="50000"/>
              </a:spcBef>
              <a:defRPr/>
            </a:pPr>
            <a:r>
              <a:rPr lang="tr-TR" sz="2200" b="1" dirty="0" smtClean="0">
                <a:effectLst>
                  <a:outerShdw blurRad="38100" dist="38100" dir="2700000" algn="tl">
                    <a:srgbClr val="C0C0C0"/>
                  </a:outerShdw>
                </a:effectLst>
                <a:latin typeface="Times New Roman" pitchFamily="18" charset="0"/>
              </a:rPr>
              <a:t>BAĞIMSIZ DENETİMİN TEMEL ESASLARI</a:t>
            </a:r>
            <a:endParaRPr lang="tr-TR" sz="2200" b="1" dirty="0">
              <a:effectLst>
                <a:outerShdw blurRad="38100" dist="38100" dir="2700000" algn="tl">
                  <a:srgbClr val="C0C0C0"/>
                </a:outerShdw>
              </a:effectLst>
              <a:latin typeface="Times New Roman" pitchFamily="18" charset="0"/>
            </a:endParaRPr>
          </a:p>
          <a:p>
            <a:pPr>
              <a:spcBef>
                <a:spcPct val="50000"/>
              </a:spcBef>
              <a:defRPr/>
            </a:pPr>
            <a:endParaRPr lang="tr-TR" sz="2200" b="1" dirty="0">
              <a:effectLst>
                <a:outerShdw blurRad="38100" dist="38100" dir="2700000" algn="tl">
                  <a:srgbClr val="C0C0C0"/>
                </a:outerShdw>
              </a:effectLst>
              <a:latin typeface="Times New Roman" pitchFamily="18" charset="0"/>
            </a:endParaRPr>
          </a:p>
        </p:txBody>
      </p:sp>
      <p:sp>
        <p:nvSpPr>
          <p:cNvPr id="3078" name="Text Box 6"/>
          <p:cNvSpPr txBox="1">
            <a:spLocks noChangeArrowheads="1"/>
          </p:cNvSpPr>
          <p:nvPr/>
        </p:nvSpPr>
        <p:spPr bwMode="auto">
          <a:xfrm>
            <a:off x="0" y="6537325"/>
            <a:ext cx="5688013" cy="320675"/>
          </a:xfrm>
          <a:prstGeom prst="rect">
            <a:avLst/>
          </a:prstGeom>
          <a:noFill/>
          <a:ln w="9525">
            <a:noFill/>
            <a:miter lim="800000"/>
            <a:headEnd/>
            <a:tailEnd/>
          </a:ln>
        </p:spPr>
        <p:txBody>
          <a:bodyPr>
            <a:spAutoFit/>
          </a:bodyPr>
          <a:lstStyle/>
          <a:p>
            <a:pPr>
              <a:spcBef>
                <a:spcPct val="50000"/>
              </a:spcBef>
            </a:pPr>
            <a:r>
              <a:rPr lang="tr-TR" sz="1500">
                <a:latin typeface="Times New Roman" pitchFamily="18" charset="0"/>
              </a:rPr>
              <a:t>Yrd.Doç.Dr.Fevzi ER - Arş.Gör.Caner ALTUNTAŞ</a:t>
            </a:r>
          </a:p>
        </p:txBody>
      </p:sp>
      <p:sp>
        <p:nvSpPr>
          <p:cNvPr id="3079" name="8 Metin kutusu"/>
          <p:cNvSpPr txBox="1">
            <a:spLocks noChangeArrowheads="1"/>
          </p:cNvSpPr>
          <p:nvPr/>
        </p:nvSpPr>
        <p:spPr bwMode="auto">
          <a:xfrm>
            <a:off x="285720" y="857232"/>
            <a:ext cx="8358188" cy="5786199"/>
          </a:xfrm>
          <a:prstGeom prst="rect">
            <a:avLst/>
          </a:prstGeom>
          <a:noFill/>
          <a:ln w="9525">
            <a:noFill/>
            <a:miter lim="800000"/>
            <a:headEnd/>
            <a:tailEnd/>
          </a:ln>
        </p:spPr>
        <p:txBody>
          <a:bodyPr>
            <a:spAutoFit/>
          </a:bodyPr>
          <a:lstStyle/>
          <a:p>
            <a:r>
              <a:rPr lang="tr-TR" sz="2000" dirty="0"/>
              <a:t>1.Denetimin önceden belirlenmiş ölçütlere göre </a:t>
            </a:r>
            <a:r>
              <a:rPr lang="tr-TR" sz="2000" dirty="0" smtClean="0"/>
              <a:t>yapılması esası. </a:t>
            </a:r>
            <a:r>
              <a:rPr lang="tr-TR" sz="2000" dirty="0"/>
              <a:t>Bu ölçütler, </a:t>
            </a:r>
          </a:p>
          <a:p>
            <a:pPr lvl="1">
              <a:buFont typeface="Arial" pitchFamily="34" charset="0"/>
              <a:buChar char="•"/>
            </a:pPr>
            <a:r>
              <a:rPr lang="tr-TR" sz="2000" dirty="0" smtClean="0"/>
              <a:t> Genel </a:t>
            </a:r>
            <a:r>
              <a:rPr lang="tr-TR" sz="2000" dirty="0"/>
              <a:t>Kabul Görmüş Muhasebe İlke ve Kavramları, (</a:t>
            </a:r>
            <a:r>
              <a:rPr lang="tr-TR" sz="2000" dirty="0" smtClean="0"/>
              <a:t>GKGMİ)</a:t>
            </a:r>
          </a:p>
          <a:p>
            <a:pPr lvl="1">
              <a:buFont typeface="Arial" pitchFamily="34" charset="0"/>
              <a:buChar char="•"/>
            </a:pPr>
            <a:r>
              <a:rPr lang="tr-TR" sz="2000" dirty="0"/>
              <a:t> </a:t>
            </a:r>
            <a:r>
              <a:rPr lang="tr-TR" sz="2000" dirty="0" smtClean="0"/>
              <a:t>Türkiye </a:t>
            </a:r>
            <a:r>
              <a:rPr lang="tr-TR" sz="2000" dirty="0"/>
              <a:t>Muhasebe Standartları ( TMS/TFRS)’</a:t>
            </a:r>
            <a:r>
              <a:rPr lang="tr-TR" sz="2000" dirty="0" err="1"/>
              <a:t>lerdir</a:t>
            </a:r>
            <a:r>
              <a:rPr lang="tr-TR" sz="2000" dirty="0"/>
              <a:t>. </a:t>
            </a:r>
            <a:endParaRPr lang="tr-TR" sz="2000" dirty="0" smtClean="0"/>
          </a:p>
          <a:p>
            <a:pPr lvl="1">
              <a:buFont typeface="Arial" pitchFamily="34" charset="0"/>
              <a:buChar char="•"/>
            </a:pPr>
            <a:endParaRPr lang="tr-TR" sz="2000" dirty="0"/>
          </a:p>
          <a:p>
            <a:r>
              <a:rPr lang="tr-TR" sz="2000" dirty="0"/>
              <a:t>2.Bağımsızlık ilkesi, </a:t>
            </a:r>
          </a:p>
          <a:p>
            <a:endParaRPr lang="tr-TR" sz="2000" dirty="0"/>
          </a:p>
          <a:p>
            <a:r>
              <a:rPr lang="tr-TR" sz="2000" dirty="0"/>
              <a:t>3.Denetim Standartlarına uyum </a:t>
            </a:r>
            <a:r>
              <a:rPr lang="tr-TR" sz="2000" dirty="0" smtClean="0"/>
              <a:t>esası.</a:t>
            </a:r>
          </a:p>
          <a:p>
            <a:endParaRPr lang="tr-TR" sz="2000" dirty="0"/>
          </a:p>
          <a:p>
            <a:r>
              <a:rPr lang="tr-TR" sz="2000" u="sng" dirty="0"/>
              <a:t>NEDEN BAĞIMSIZ DENETİM? </a:t>
            </a:r>
            <a:endParaRPr lang="tr-TR" sz="2000" u="sng" dirty="0" smtClean="0"/>
          </a:p>
          <a:p>
            <a:endParaRPr lang="tr-TR" sz="2000" dirty="0" smtClean="0"/>
          </a:p>
          <a:p>
            <a:pPr>
              <a:buFont typeface="Arial" pitchFamily="34" charset="0"/>
              <a:buChar char="•"/>
            </a:pPr>
            <a:r>
              <a:rPr lang="tr-TR" sz="2000" dirty="0"/>
              <a:t> </a:t>
            </a:r>
            <a:r>
              <a:rPr lang="tr-TR" sz="2000" dirty="0" smtClean="0"/>
              <a:t>Yönetime </a:t>
            </a:r>
            <a:r>
              <a:rPr lang="tr-TR" sz="2000" dirty="0"/>
              <a:t>doğru bilgi sağlar </a:t>
            </a:r>
          </a:p>
          <a:p>
            <a:pPr lvl="0">
              <a:lnSpc>
                <a:spcPct val="125000"/>
              </a:lnSpc>
              <a:buFont typeface="Arial" pitchFamily="34" charset="0"/>
              <a:buChar char="•"/>
            </a:pPr>
            <a:r>
              <a:rPr lang="tr-TR" sz="2000" dirty="0" smtClean="0"/>
              <a:t> Yönetime</a:t>
            </a:r>
            <a:r>
              <a:rPr lang="tr-TR" sz="2000" dirty="0"/>
              <a:t>, geleceğe yönelik sağlıklı kararlar almasında ışık </a:t>
            </a:r>
            <a:r>
              <a:rPr lang="tr-TR" sz="2000" dirty="0" smtClean="0"/>
              <a:t>tutar</a:t>
            </a:r>
          </a:p>
          <a:p>
            <a:pPr lvl="0">
              <a:lnSpc>
                <a:spcPct val="125000"/>
              </a:lnSpc>
              <a:buFont typeface="Arial" pitchFamily="34" charset="0"/>
              <a:buChar char="•"/>
            </a:pPr>
            <a:r>
              <a:rPr lang="tr-TR" sz="2000" dirty="0"/>
              <a:t> </a:t>
            </a:r>
            <a:r>
              <a:rPr lang="tr-TR" sz="2000" dirty="0" smtClean="0"/>
              <a:t>Finansal </a:t>
            </a:r>
            <a:r>
              <a:rPr lang="tr-TR" sz="2000" dirty="0"/>
              <a:t>tabloların gerçeği yansıtıp yansıtmadığını </a:t>
            </a:r>
            <a:r>
              <a:rPr lang="tr-TR" sz="2000" dirty="0" smtClean="0"/>
              <a:t>gösterir</a:t>
            </a:r>
          </a:p>
          <a:p>
            <a:pPr lvl="0">
              <a:lnSpc>
                <a:spcPct val="125000"/>
              </a:lnSpc>
              <a:buFont typeface="Arial" pitchFamily="34" charset="0"/>
              <a:buChar char="•"/>
            </a:pPr>
            <a:r>
              <a:rPr lang="tr-TR" sz="2000" dirty="0"/>
              <a:t> </a:t>
            </a:r>
            <a:r>
              <a:rPr lang="tr-TR" sz="2000" dirty="0" smtClean="0"/>
              <a:t>İşletmede </a:t>
            </a:r>
            <a:r>
              <a:rPr lang="tr-TR" sz="2000" dirty="0"/>
              <a:t>hile yapılmasının önlemesinde katkı </a:t>
            </a:r>
            <a:r>
              <a:rPr lang="tr-TR" sz="2000" dirty="0" smtClean="0"/>
              <a:t>sağlar</a:t>
            </a:r>
          </a:p>
          <a:p>
            <a:pPr lvl="0">
              <a:lnSpc>
                <a:spcPct val="125000"/>
              </a:lnSpc>
              <a:buFont typeface="Arial" pitchFamily="34" charset="0"/>
              <a:buChar char="•"/>
            </a:pPr>
            <a:r>
              <a:rPr lang="tr-TR" sz="2000" dirty="0"/>
              <a:t> </a:t>
            </a:r>
            <a:r>
              <a:rPr lang="tr-TR" sz="2000" dirty="0" smtClean="0"/>
              <a:t>Bağımsız </a:t>
            </a:r>
            <a:r>
              <a:rPr lang="tr-TR" sz="2000" dirty="0"/>
              <a:t>denetimden geçen mali tablolar ile işletmeler daha kolay ve düşük </a:t>
            </a:r>
            <a:r>
              <a:rPr lang="tr-TR" sz="2000" dirty="0" smtClean="0"/>
              <a:t> </a:t>
            </a:r>
            <a:br>
              <a:rPr lang="tr-TR" sz="2000" dirty="0" smtClean="0"/>
            </a:br>
            <a:r>
              <a:rPr lang="tr-TR" sz="2000" dirty="0" smtClean="0"/>
              <a:t>  maliyetle </a:t>
            </a:r>
            <a:r>
              <a:rPr lang="tr-TR" sz="2000" dirty="0"/>
              <a:t>finansa erişebilir. </a:t>
            </a:r>
            <a:endParaRPr lang="tr-TR" sz="2000" dirty="0" smtClean="0"/>
          </a:p>
          <a:p>
            <a:pPr lvl="0">
              <a:lnSpc>
                <a:spcPct val="125000"/>
              </a:lnSpc>
              <a:buFont typeface="Arial" pitchFamily="34" charset="0"/>
              <a:buChar char="•"/>
            </a:pPr>
            <a:r>
              <a:rPr lang="tr-TR" sz="2000"/>
              <a:t> </a:t>
            </a:r>
            <a:r>
              <a:rPr lang="tr-TR" sz="2000" smtClean="0"/>
              <a:t>Ortakların </a:t>
            </a:r>
            <a:r>
              <a:rPr lang="tr-TR" sz="2000" dirty="0"/>
              <a:t>hakları korunur. </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5 Slayt Numarası Yer Tutucusu"/>
          <p:cNvSpPr>
            <a:spLocks noGrp="1"/>
          </p:cNvSpPr>
          <p:nvPr>
            <p:ph type="sldNum" sz="quarter" idx="12"/>
          </p:nvPr>
        </p:nvSpPr>
        <p:spPr>
          <a:noFill/>
        </p:spPr>
        <p:txBody>
          <a:bodyPr/>
          <a:lstStyle/>
          <a:p>
            <a:fld id="{BF9B1461-B09E-437A-BE4A-DDFAF01CC84B}" type="slidenum">
              <a:rPr lang="tr-TR"/>
              <a:pPr/>
              <a:t>5</a:t>
            </a:fld>
            <a:endParaRPr lang="tr-TR"/>
          </a:p>
        </p:txBody>
      </p:sp>
      <p:pic>
        <p:nvPicPr>
          <p:cNvPr id="3075" name="Picture 2" descr="imaj_icdenetim"/>
          <p:cNvPicPr>
            <a:picLocks noChangeAspect="1" noChangeArrowheads="1"/>
          </p:cNvPicPr>
          <p:nvPr/>
        </p:nvPicPr>
        <p:blipFill>
          <a:blip r:embed="rId3" cstate="print">
            <a:lum bright="54000" contrast="-62000"/>
          </a:blip>
          <a:srcRect/>
          <a:stretch>
            <a:fillRect/>
          </a:stretch>
        </p:blipFill>
        <p:spPr bwMode="auto">
          <a:xfrm>
            <a:off x="0" y="0"/>
            <a:ext cx="9144000" cy="6429396"/>
          </a:xfrm>
          <a:prstGeom prst="rect">
            <a:avLst/>
          </a:prstGeom>
          <a:noFill/>
          <a:ln w="9525">
            <a:noFill/>
            <a:miter lim="800000"/>
            <a:headEnd/>
            <a:tailEnd/>
          </a:ln>
        </p:spPr>
      </p:pic>
      <p:sp>
        <p:nvSpPr>
          <p:cNvPr id="3076" name="Line 3"/>
          <p:cNvSpPr>
            <a:spLocks noChangeShapeType="1"/>
          </p:cNvSpPr>
          <p:nvPr/>
        </p:nvSpPr>
        <p:spPr bwMode="auto">
          <a:xfrm>
            <a:off x="323850" y="836613"/>
            <a:ext cx="8569325" cy="0"/>
          </a:xfrm>
          <a:prstGeom prst="line">
            <a:avLst/>
          </a:prstGeom>
          <a:noFill/>
          <a:ln w="25400">
            <a:solidFill>
              <a:schemeClr val="tx1"/>
            </a:solidFill>
            <a:round/>
            <a:headEnd type="diamond" w="lg" len="lg"/>
            <a:tailEnd type="diamond" w="lg" len="lg"/>
          </a:ln>
        </p:spPr>
        <p:txBody>
          <a:bodyPr/>
          <a:lstStyle/>
          <a:p>
            <a:endParaRPr lang="tr-TR"/>
          </a:p>
        </p:txBody>
      </p:sp>
      <p:sp>
        <p:nvSpPr>
          <p:cNvPr id="16389" name="Text Box 5"/>
          <p:cNvSpPr txBox="1">
            <a:spLocks noChangeArrowheads="1"/>
          </p:cNvSpPr>
          <p:nvPr/>
        </p:nvSpPr>
        <p:spPr bwMode="auto">
          <a:xfrm>
            <a:off x="323850" y="260350"/>
            <a:ext cx="8208963" cy="969496"/>
          </a:xfrm>
          <a:prstGeom prst="rect">
            <a:avLst/>
          </a:prstGeom>
          <a:noFill/>
          <a:ln w="9525">
            <a:noFill/>
            <a:miter lim="800000"/>
            <a:headEnd/>
            <a:tailEnd/>
          </a:ln>
          <a:effectLst/>
        </p:spPr>
        <p:txBody>
          <a:bodyPr>
            <a:spAutoFit/>
          </a:bodyPr>
          <a:lstStyle/>
          <a:p>
            <a:pPr>
              <a:spcBef>
                <a:spcPct val="50000"/>
              </a:spcBef>
              <a:defRPr/>
            </a:pPr>
            <a:r>
              <a:rPr lang="tr-TR" sz="2200" b="1" smtClean="0">
                <a:effectLst>
                  <a:outerShdw blurRad="38100" dist="38100" dir="2700000" algn="tl">
                    <a:srgbClr val="C0C0C0"/>
                  </a:outerShdw>
                </a:effectLst>
                <a:latin typeface="Times New Roman" pitchFamily="18" charset="0"/>
              </a:rPr>
              <a:t>BAĞIMSIZ DENETİMDE SİSTEM İŞLEYİŞİ</a:t>
            </a:r>
            <a:endParaRPr lang="tr-TR" sz="2200" b="1" dirty="0">
              <a:effectLst>
                <a:outerShdw blurRad="38100" dist="38100" dir="2700000" algn="tl">
                  <a:srgbClr val="C0C0C0"/>
                </a:outerShdw>
              </a:effectLst>
              <a:latin typeface="Times New Roman" pitchFamily="18" charset="0"/>
            </a:endParaRPr>
          </a:p>
          <a:p>
            <a:pPr>
              <a:spcBef>
                <a:spcPct val="50000"/>
              </a:spcBef>
              <a:defRPr/>
            </a:pPr>
            <a:endParaRPr lang="tr-TR" sz="2200" b="1" dirty="0">
              <a:effectLst>
                <a:outerShdw blurRad="38100" dist="38100" dir="2700000" algn="tl">
                  <a:srgbClr val="C0C0C0"/>
                </a:outerShdw>
              </a:effectLst>
              <a:latin typeface="Times New Roman" pitchFamily="18" charset="0"/>
            </a:endParaRPr>
          </a:p>
        </p:txBody>
      </p:sp>
      <p:sp>
        <p:nvSpPr>
          <p:cNvPr id="3078" name="Text Box 6"/>
          <p:cNvSpPr txBox="1">
            <a:spLocks noChangeArrowheads="1"/>
          </p:cNvSpPr>
          <p:nvPr/>
        </p:nvSpPr>
        <p:spPr bwMode="auto">
          <a:xfrm>
            <a:off x="0" y="6537325"/>
            <a:ext cx="5688013" cy="320675"/>
          </a:xfrm>
          <a:prstGeom prst="rect">
            <a:avLst/>
          </a:prstGeom>
          <a:noFill/>
          <a:ln w="9525">
            <a:noFill/>
            <a:miter lim="800000"/>
            <a:headEnd/>
            <a:tailEnd/>
          </a:ln>
        </p:spPr>
        <p:txBody>
          <a:bodyPr>
            <a:spAutoFit/>
          </a:bodyPr>
          <a:lstStyle/>
          <a:p>
            <a:pPr>
              <a:spcBef>
                <a:spcPct val="50000"/>
              </a:spcBef>
            </a:pPr>
            <a:r>
              <a:rPr lang="tr-TR" sz="1500" dirty="0">
                <a:latin typeface="Times New Roman" pitchFamily="18" charset="0"/>
              </a:rPr>
              <a:t>Yrd.</a:t>
            </a:r>
            <a:r>
              <a:rPr lang="tr-TR" sz="1500" dirty="0" err="1">
                <a:latin typeface="Times New Roman" pitchFamily="18" charset="0"/>
              </a:rPr>
              <a:t>Doç.Dr</a:t>
            </a:r>
            <a:r>
              <a:rPr lang="tr-TR" sz="1500" dirty="0">
                <a:latin typeface="Times New Roman" pitchFamily="18" charset="0"/>
              </a:rPr>
              <a:t>.Fevzi ER - Arş.Gör.Caner ALTUNTAŞ</a:t>
            </a:r>
          </a:p>
        </p:txBody>
      </p:sp>
      <p:graphicFrame>
        <p:nvGraphicFramePr>
          <p:cNvPr id="29" name="28 Tablo"/>
          <p:cNvGraphicFramePr>
            <a:graphicFrameLocks noGrp="1"/>
          </p:cNvGraphicFramePr>
          <p:nvPr/>
        </p:nvGraphicFramePr>
        <p:xfrm>
          <a:off x="357158" y="1214422"/>
          <a:ext cx="1633541" cy="315468"/>
        </p:xfrm>
        <a:graphic>
          <a:graphicData uri="http://schemas.openxmlformats.org/drawingml/2006/table">
            <a:tbl>
              <a:tblPr/>
              <a:tblGrid>
                <a:gridCol w="1633541"/>
              </a:tblGrid>
              <a:tr h="314134">
                <a:tc>
                  <a:txBody>
                    <a:bodyPr/>
                    <a:lstStyle/>
                    <a:p>
                      <a:pPr algn="ctr">
                        <a:lnSpc>
                          <a:spcPct val="115000"/>
                        </a:lnSpc>
                        <a:spcAft>
                          <a:spcPts val="0"/>
                        </a:spcAft>
                      </a:pPr>
                      <a:r>
                        <a:rPr lang="tr-TR" sz="1800" b="0" dirty="0" smtClean="0">
                          <a:latin typeface="Calibri"/>
                          <a:ea typeface="Calibri"/>
                          <a:cs typeface="Times New Roman"/>
                        </a:rPr>
                        <a:t>AMAÇ</a:t>
                      </a:r>
                      <a:endParaRPr lang="tr-TR" sz="1800" b="0" dirty="0">
                        <a:latin typeface="Calibri"/>
                        <a:ea typeface="Calibri"/>
                        <a:cs typeface="Times New Roman"/>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cxnSp>
        <p:nvCxnSpPr>
          <p:cNvPr id="3086" name="AutoShape 14"/>
          <p:cNvCxnSpPr>
            <a:cxnSpLocks noChangeShapeType="1"/>
          </p:cNvCxnSpPr>
          <p:nvPr/>
        </p:nvCxnSpPr>
        <p:spPr bwMode="auto">
          <a:xfrm>
            <a:off x="2000232" y="3429000"/>
            <a:ext cx="723900" cy="0"/>
          </a:xfrm>
          <a:prstGeom prst="straightConnector1">
            <a:avLst/>
          </a:prstGeom>
          <a:noFill/>
          <a:ln w="9525">
            <a:solidFill>
              <a:srgbClr val="000000"/>
            </a:solidFill>
            <a:round/>
            <a:headEnd/>
            <a:tailEnd type="triangle" w="med" len="med"/>
          </a:ln>
        </p:spPr>
      </p:cxnSp>
      <p:cxnSp>
        <p:nvCxnSpPr>
          <p:cNvPr id="3087" name="AutoShape 15"/>
          <p:cNvCxnSpPr>
            <a:cxnSpLocks noChangeShapeType="1"/>
          </p:cNvCxnSpPr>
          <p:nvPr/>
        </p:nvCxnSpPr>
        <p:spPr bwMode="auto">
          <a:xfrm>
            <a:off x="2000232" y="4500570"/>
            <a:ext cx="723900" cy="0"/>
          </a:xfrm>
          <a:prstGeom prst="straightConnector1">
            <a:avLst/>
          </a:prstGeom>
          <a:noFill/>
          <a:ln w="9525">
            <a:solidFill>
              <a:srgbClr val="000000"/>
            </a:solidFill>
            <a:round/>
            <a:headEnd/>
            <a:tailEnd type="triangle" w="med" len="med"/>
          </a:ln>
        </p:spPr>
      </p:cxnSp>
      <p:cxnSp>
        <p:nvCxnSpPr>
          <p:cNvPr id="3088" name="AutoShape 16"/>
          <p:cNvCxnSpPr>
            <a:cxnSpLocks noChangeShapeType="1"/>
          </p:cNvCxnSpPr>
          <p:nvPr/>
        </p:nvCxnSpPr>
        <p:spPr bwMode="auto">
          <a:xfrm>
            <a:off x="2000232" y="1357298"/>
            <a:ext cx="723900" cy="0"/>
          </a:xfrm>
          <a:prstGeom prst="straightConnector1">
            <a:avLst/>
          </a:prstGeom>
          <a:noFill/>
          <a:ln w="9525">
            <a:solidFill>
              <a:srgbClr val="000000"/>
            </a:solidFill>
            <a:round/>
            <a:headEnd/>
            <a:tailEnd type="triangle" w="med" len="med"/>
          </a:ln>
        </p:spPr>
      </p:cxnSp>
      <p:cxnSp>
        <p:nvCxnSpPr>
          <p:cNvPr id="35" name="AutoShape 16"/>
          <p:cNvCxnSpPr>
            <a:cxnSpLocks noChangeShapeType="1"/>
          </p:cNvCxnSpPr>
          <p:nvPr/>
        </p:nvCxnSpPr>
        <p:spPr bwMode="auto">
          <a:xfrm>
            <a:off x="2000232" y="2428868"/>
            <a:ext cx="723900" cy="0"/>
          </a:xfrm>
          <a:prstGeom prst="straightConnector1">
            <a:avLst/>
          </a:prstGeom>
          <a:noFill/>
          <a:ln w="9525">
            <a:solidFill>
              <a:srgbClr val="000000"/>
            </a:solidFill>
            <a:round/>
            <a:headEnd/>
            <a:tailEnd type="triangle" w="med" len="med"/>
          </a:ln>
        </p:spPr>
      </p:cxnSp>
      <p:graphicFrame>
        <p:nvGraphicFramePr>
          <p:cNvPr id="37" name="36 Tablo"/>
          <p:cNvGraphicFramePr>
            <a:graphicFrameLocks noGrp="1"/>
          </p:cNvGraphicFramePr>
          <p:nvPr/>
        </p:nvGraphicFramePr>
        <p:xfrm>
          <a:off x="2714612" y="1071546"/>
          <a:ext cx="5643602" cy="630936"/>
        </p:xfrm>
        <a:graphic>
          <a:graphicData uri="http://schemas.openxmlformats.org/drawingml/2006/table">
            <a:tbl>
              <a:tblPr/>
              <a:tblGrid>
                <a:gridCol w="5643602"/>
              </a:tblGrid>
              <a:tr h="445707">
                <a:tc>
                  <a:txBody>
                    <a:bodyPr/>
                    <a:lstStyle/>
                    <a:p>
                      <a:pPr algn="l">
                        <a:lnSpc>
                          <a:spcPct val="115000"/>
                        </a:lnSpc>
                        <a:spcAft>
                          <a:spcPts val="0"/>
                        </a:spcAft>
                      </a:pPr>
                      <a:r>
                        <a:rPr lang="tr-TR" sz="1800" dirty="0">
                          <a:latin typeface="Calibri"/>
                          <a:ea typeface="Calibri"/>
                          <a:cs typeface="Times New Roman"/>
                        </a:rPr>
                        <a:t>Finansal tabloların önceden belirlenmiş ölçütlerle uyum içinde olup olmadığının araştırılmasıdır.</a:t>
                      </a: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graphicFrame>
        <p:nvGraphicFramePr>
          <p:cNvPr id="38" name="37 Tablo"/>
          <p:cNvGraphicFramePr>
            <a:graphicFrameLocks noGrp="1"/>
          </p:cNvGraphicFramePr>
          <p:nvPr/>
        </p:nvGraphicFramePr>
        <p:xfrm>
          <a:off x="357158" y="2214554"/>
          <a:ext cx="1643074" cy="357190"/>
        </p:xfrm>
        <a:graphic>
          <a:graphicData uri="http://schemas.openxmlformats.org/drawingml/2006/table">
            <a:tbl>
              <a:tblPr/>
              <a:tblGrid>
                <a:gridCol w="1643074"/>
              </a:tblGrid>
              <a:tr h="357190">
                <a:tc>
                  <a:txBody>
                    <a:bodyPr/>
                    <a:lstStyle/>
                    <a:p>
                      <a:pPr marL="0" algn="ctr" defTabSz="914400" rtl="0" eaLnBrk="1" latinLnBrk="0" hangingPunct="1">
                        <a:lnSpc>
                          <a:spcPct val="115000"/>
                        </a:lnSpc>
                        <a:spcAft>
                          <a:spcPts val="0"/>
                        </a:spcAft>
                      </a:pPr>
                      <a:r>
                        <a:rPr lang="tr-TR" sz="1800" b="0" kern="1200" dirty="0" smtClean="0">
                          <a:solidFill>
                            <a:schemeClr val="tx1"/>
                          </a:solidFill>
                          <a:latin typeface="Calibri"/>
                          <a:ea typeface="Calibri"/>
                          <a:cs typeface="Times New Roman"/>
                        </a:rPr>
                        <a:t>DENETÇİ TÜRÜ            </a:t>
                      </a: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graphicFrame>
        <p:nvGraphicFramePr>
          <p:cNvPr id="40" name="39 Tablo"/>
          <p:cNvGraphicFramePr>
            <a:graphicFrameLocks noGrp="1"/>
          </p:cNvGraphicFramePr>
          <p:nvPr/>
        </p:nvGraphicFramePr>
        <p:xfrm>
          <a:off x="2714612" y="2214554"/>
          <a:ext cx="5643602" cy="428628"/>
        </p:xfrm>
        <a:graphic>
          <a:graphicData uri="http://schemas.openxmlformats.org/drawingml/2006/table">
            <a:tbl>
              <a:tblPr/>
              <a:tblGrid>
                <a:gridCol w="5643602"/>
              </a:tblGrid>
              <a:tr h="428628">
                <a:tc>
                  <a:txBody>
                    <a:bodyPr/>
                    <a:lstStyle/>
                    <a:p>
                      <a:pPr marL="0" algn="l" defTabSz="914400" rtl="0" eaLnBrk="1" latinLnBrk="0" hangingPunct="1">
                        <a:lnSpc>
                          <a:spcPct val="115000"/>
                        </a:lnSpc>
                        <a:spcAft>
                          <a:spcPts val="0"/>
                        </a:spcAft>
                      </a:pPr>
                      <a:r>
                        <a:rPr lang="tr-TR" sz="1800" kern="1200" dirty="0" smtClean="0">
                          <a:solidFill>
                            <a:schemeClr val="tx1"/>
                          </a:solidFill>
                          <a:latin typeface="Calibri"/>
                          <a:ea typeface="Calibri"/>
                          <a:cs typeface="Times New Roman"/>
                        </a:rPr>
                        <a:t>Bağımsız </a:t>
                      </a:r>
                      <a:r>
                        <a:rPr lang="tr-TR" sz="1800" kern="1200" dirty="0">
                          <a:solidFill>
                            <a:schemeClr val="tx1"/>
                          </a:solidFill>
                          <a:latin typeface="Calibri"/>
                          <a:ea typeface="Calibri"/>
                          <a:cs typeface="Times New Roman"/>
                        </a:rPr>
                        <a:t>denetçiler</a:t>
                      </a: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graphicFrame>
        <p:nvGraphicFramePr>
          <p:cNvPr id="41" name="40 Tablo"/>
          <p:cNvGraphicFramePr>
            <a:graphicFrameLocks noGrp="1"/>
          </p:cNvGraphicFramePr>
          <p:nvPr/>
        </p:nvGraphicFramePr>
        <p:xfrm>
          <a:off x="357158" y="3143248"/>
          <a:ext cx="1643074" cy="630936"/>
        </p:xfrm>
        <a:graphic>
          <a:graphicData uri="http://schemas.openxmlformats.org/drawingml/2006/table">
            <a:tbl>
              <a:tblPr/>
              <a:tblGrid>
                <a:gridCol w="1643074"/>
              </a:tblGrid>
              <a:tr h="160020">
                <a:tc>
                  <a:txBody>
                    <a:bodyPr/>
                    <a:lstStyle/>
                    <a:p>
                      <a:pPr algn="ctr">
                        <a:lnSpc>
                          <a:spcPct val="115000"/>
                        </a:lnSpc>
                        <a:spcAft>
                          <a:spcPts val="0"/>
                        </a:spcAft>
                      </a:pPr>
                      <a:r>
                        <a:rPr lang="tr-TR" sz="1800" dirty="0" smtClean="0">
                          <a:latin typeface="Calibri"/>
                          <a:ea typeface="Calibri"/>
                          <a:cs typeface="Times New Roman"/>
                        </a:rPr>
                        <a:t>UYGULANACAK KRİTERLER</a:t>
                      </a:r>
                      <a:endParaRPr lang="tr-TR" sz="1800" dirty="0">
                        <a:latin typeface="Calibri"/>
                        <a:ea typeface="Calibri"/>
                        <a:cs typeface="Times New Roman"/>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graphicFrame>
        <p:nvGraphicFramePr>
          <p:cNvPr id="43" name="42 Tablo"/>
          <p:cNvGraphicFramePr>
            <a:graphicFrameLocks noGrp="1"/>
          </p:cNvGraphicFramePr>
          <p:nvPr/>
        </p:nvGraphicFramePr>
        <p:xfrm>
          <a:off x="2714612" y="3143248"/>
          <a:ext cx="5643602" cy="630936"/>
        </p:xfrm>
        <a:graphic>
          <a:graphicData uri="http://schemas.openxmlformats.org/drawingml/2006/table">
            <a:tbl>
              <a:tblPr/>
              <a:tblGrid>
                <a:gridCol w="5643602"/>
              </a:tblGrid>
              <a:tr h="500066">
                <a:tc>
                  <a:txBody>
                    <a:bodyPr/>
                    <a:lstStyle/>
                    <a:p>
                      <a:pPr algn="l">
                        <a:lnSpc>
                          <a:spcPct val="115000"/>
                        </a:lnSpc>
                        <a:spcAft>
                          <a:spcPts val="0"/>
                        </a:spcAft>
                      </a:pPr>
                      <a:r>
                        <a:rPr lang="tr-TR" sz="1800" dirty="0">
                          <a:latin typeface="Calibri"/>
                          <a:ea typeface="Calibri"/>
                          <a:cs typeface="Times New Roman"/>
                        </a:rPr>
                        <a:t> GKGMİ ile mali tablolardaki Bilgilere etki edebilecek diğer düzenlemeler</a:t>
                      </a: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graphicFrame>
        <p:nvGraphicFramePr>
          <p:cNvPr id="44" name="43 Tablo"/>
          <p:cNvGraphicFramePr>
            <a:graphicFrameLocks noGrp="1"/>
          </p:cNvGraphicFramePr>
          <p:nvPr/>
        </p:nvGraphicFramePr>
        <p:xfrm>
          <a:off x="357158" y="4214818"/>
          <a:ext cx="1643073" cy="630936"/>
        </p:xfrm>
        <a:graphic>
          <a:graphicData uri="http://schemas.openxmlformats.org/drawingml/2006/table">
            <a:tbl>
              <a:tblPr/>
              <a:tblGrid>
                <a:gridCol w="1643073"/>
              </a:tblGrid>
              <a:tr h="160020">
                <a:tc>
                  <a:txBody>
                    <a:bodyPr/>
                    <a:lstStyle/>
                    <a:p>
                      <a:pPr algn="ctr">
                        <a:lnSpc>
                          <a:spcPct val="115000"/>
                        </a:lnSpc>
                        <a:spcAft>
                          <a:spcPts val="0"/>
                        </a:spcAft>
                      </a:pPr>
                      <a:r>
                        <a:rPr lang="tr-TR" sz="1800" dirty="0">
                          <a:latin typeface="Calibri"/>
                          <a:ea typeface="Calibri"/>
                          <a:cs typeface="Times New Roman"/>
                        </a:rPr>
                        <a:t>BAŞARI KOŞULLARI</a:t>
                      </a: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cxnSp>
        <p:nvCxnSpPr>
          <p:cNvPr id="46" name="AutoShape 15"/>
          <p:cNvCxnSpPr>
            <a:cxnSpLocks noChangeShapeType="1"/>
          </p:cNvCxnSpPr>
          <p:nvPr/>
        </p:nvCxnSpPr>
        <p:spPr bwMode="auto">
          <a:xfrm>
            <a:off x="2000232" y="5429264"/>
            <a:ext cx="723900" cy="0"/>
          </a:xfrm>
          <a:prstGeom prst="straightConnector1">
            <a:avLst/>
          </a:prstGeom>
          <a:noFill/>
          <a:ln w="9525">
            <a:solidFill>
              <a:srgbClr val="000000"/>
            </a:solidFill>
            <a:round/>
            <a:headEnd/>
            <a:tailEnd type="triangle" w="med" len="med"/>
          </a:ln>
        </p:spPr>
      </p:cxnSp>
      <p:graphicFrame>
        <p:nvGraphicFramePr>
          <p:cNvPr id="48" name="47 Tablo"/>
          <p:cNvGraphicFramePr>
            <a:graphicFrameLocks noGrp="1"/>
          </p:cNvGraphicFramePr>
          <p:nvPr/>
        </p:nvGraphicFramePr>
        <p:xfrm>
          <a:off x="2714612" y="4071942"/>
          <a:ext cx="5643602" cy="946404"/>
        </p:xfrm>
        <a:graphic>
          <a:graphicData uri="http://schemas.openxmlformats.org/drawingml/2006/table">
            <a:tbl>
              <a:tblPr/>
              <a:tblGrid>
                <a:gridCol w="5643602"/>
              </a:tblGrid>
              <a:tr h="525021">
                <a:tc>
                  <a:txBody>
                    <a:bodyPr/>
                    <a:lstStyle/>
                    <a:p>
                      <a:pPr algn="l">
                        <a:lnSpc>
                          <a:spcPct val="115000"/>
                        </a:lnSpc>
                        <a:spcAft>
                          <a:spcPts val="0"/>
                        </a:spcAft>
                      </a:pPr>
                      <a:r>
                        <a:rPr lang="tr-TR" sz="1800" dirty="0">
                          <a:latin typeface="Calibri"/>
                          <a:ea typeface="Calibri"/>
                          <a:cs typeface="Times New Roman"/>
                        </a:rPr>
                        <a:t>İşletmenin çalışma ortamının iyi tanınması iyi planlama yapılması, iyi bir organizasyon ve koordinasyon, denetim standartlarına uygunluk </a:t>
                      </a: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graphicFrame>
        <p:nvGraphicFramePr>
          <p:cNvPr id="49" name="48 Tablo"/>
          <p:cNvGraphicFramePr>
            <a:graphicFrameLocks noGrp="1"/>
          </p:cNvGraphicFramePr>
          <p:nvPr/>
        </p:nvGraphicFramePr>
        <p:xfrm>
          <a:off x="357158" y="5143512"/>
          <a:ext cx="1643074" cy="630936"/>
        </p:xfrm>
        <a:graphic>
          <a:graphicData uri="http://schemas.openxmlformats.org/drawingml/2006/table">
            <a:tbl>
              <a:tblPr/>
              <a:tblGrid>
                <a:gridCol w="1643074"/>
              </a:tblGrid>
              <a:tr h="160020">
                <a:tc>
                  <a:txBody>
                    <a:bodyPr/>
                    <a:lstStyle/>
                    <a:p>
                      <a:pPr algn="ctr">
                        <a:lnSpc>
                          <a:spcPct val="115000"/>
                        </a:lnSpc>
                        <a:spcAft>
                          <a:spcPts val="0"/>
                        </a:spcAft>
                      </a:pPr>
                      <a:r>
                        <a:rPr lang="tr-TR" sz="1800" dirty="0">
                          <a:latin typeface="Calibri"/>
                          <a:ea typeface="Calibri"/>
                          <a:cs typeface="Times New Roman"/>
                        </a:rPr>
                        <a:t>RAPORUN MUHATABI</a:t>
                      </a: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graphicFrame>
        <p:nvGraphicFramePr>
          <p:cNvPr id="51" name="50 Tablo"/>
          <p:cNvGraphicFramePr>
            <a:graphicFrameLocks noGrp="1"/>
          </p:cNvGraphicFramePr>
          <p:nvPr/>
        </p:nvGraphicFramePr>
        <p:xfrm>
          <a:off x="2714612" y="5214950"/>
          <a:ext cx="5643602" cy="508254"/>
        </p:xfrm>
        <a:graphic>
          <a:graphicData uri="http://schemas.openxmlformats.org/drawingml/2006/table">
            <a:tbl>
              <a:tblPr/>
              <a:tblGrid>
                <a:gridCol w="5643602"/>
              </a:tblGrid>
              <a:tr h="500066">
                <a:tc>
                  <a:txBody>
                    <a:bodyPr/>
                    <a:lstStyle/>
                    <a:p>
                      <a:pPr algn="l">
                        <a:lnSpc>
                          <a:spcPct val="115000"/>
                        </a:lnSpc>
                        <a:spcAft>
                          <a:spcPts val="0"/>
                        </a:spcAft>
                      </a:pPr>
                      <a:endParaRPr lang="tr-TR" sz="1100" dirty="0">
                        <a:latin typeface="Calibri"/>
                        <a:ea typeface="Calibri"/>
                        <a:cs typeface="Times New Roman"/>
                      </a:endParaRPr>
                    </a:p>
                    <a:p>
                      <a:pPr algn="l">
                        <a:lnSpc>
                          <a:spcPct val="115000"/>
                        </a:lnSpc>
                        <a:spcAft>
                          <a:spcPts val="0"/>
                        </a:spcAft>
                      </a:pPr>
                      <a:r>
                        <a:rPr lang="tr-TR" sz="1800" dirty="0">
                          <a:latin typeface="Calibri"/>
                          <a:ea typeface="Calibri"/>
                          <a:cs typeface="Times New Roman"/>
                        </a:rPr>
                        <a:t>İşletme dışındaki işletme ile ilgili kişi ve kuruluşlar</a:t>
                      </a: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5 Slayt Numarası Yer Tutucusu"/>
          <p:cNvSpPr>
            <a:spLocks noGrp="1"/>
          </p:cNvSpPr>
          <p:nvPr>
            <p:ph type="sldNum" sz="quarter" idx="12"/>
          </p:nvPr>
        </p:nvSpPr>
        <p:spPr>
          <a:noFill/>
        </p:spPr>
        <p:txBody>
          <a:bodyPr/>
          <a:lstStyle/>
          <a:p>
            <a:fld id="{BF9B1461-B09E-437A-BE4A-DDFAF01CC84B}" type="slidenum">
              <a:rPr lang="tr-TR"/>
              <a:pPr/>
              <a:t>6</a:t>
            </a:fld>
            <a:endParaRPr lang="tr-TR"/>
          </a:p>
        </p:txBody>
      </p:sp>
      <p:pic>
        <p:nvPicPr>
          <p:cNvPr id="3075" name="Picture 2" descr="imaj_icdenetim"/>
          <p:cNvPicPr>
            <a:picLocks noChangeAspect="1" noChangeArrowheads="1"/>
          </p:cNvPicPr>
          <p:nvPr/>
        </p:nvPicPr>
        <p:blipFill>
          <a:blip r:embed="rId2" cstate="print">
            <a:lum bright="54000" contrast="-62000"/>
          </a:blip>
          <a:srcRect/>
          <a:stretch>
            <a:fillRect/>
          </a:stretch>
        </p:blipFill>
        <p:spPr bwMode="auto">
          <a:xfrm>
            <a:off x="0" y="0"/>
            <a:ext cx="9144000" cy="6429396"/>
          </a:xfrm>
          <a:prstGeom prst="rect">
            <a:avLst/>
          </a:prstGeom>
          <a:noFill/>
          <a:ln w="9525">
            <a:noFill/>
            <a:miter lim="800000"/>
            <a:headEnd/>
            <a:tailEnd/>
          </a:ln>
        </p:spPr>
      </p:pic>
      <p:sp>
        <p:nvSpPr>
          <p:cNvPr id="3076" name="Line 3"/>
          <p:cNvSpPr>
            <a:spLocks noChangeShapeType="1"/>
          </p:cNvSpPr>
          <p:nvPr/>
        </p:nvSpPr>
        <p:spPr bwMode="auto">
          <a:xfrm>
            <a:off x="323850" y="836613"/>
            <a:ext cx="8569325" cy="0"/>
          </a:xfrm>
          <a:prstGeom prst="line">
            <a:avLst/>
          </a:prstGeom>
          <a:noFill/>
          <a:ln w="25400">
            <a:solidFill>
              <a:schemeClr val="tx1"/>
            </a:solidFill>
            <a:round/>
            <a:headEnd type="diamond" w="lg" len="lg"/>
            <a:tailEnd type="diamond" w="lg" len="lg"/>
          </a:ln>
        </p:spPr>
        <p:txBody>
          <a:bodyPr/>
          <a:lstStyle/>
          <a:p>
            <a:endParaRPr lang="tr-TR"/>
          </a:p>
        </p:txBody>
      </p:sp>
      <p:sp>
        <p:nvSpPr>
          <p:cNvPr id="16389" name="Text Box 5"/>
          <p:cNvSpPr txBox="1">
            <a:spLocks noChangeArrowheads="1"/>
          </p:cNvSpPr>
          <p:nvPr/>
        </p:nvSpPr>
        <p:spPr bwMode="auto">
          <a:xfrm>
            <a:off x="323850" y="260350"/>
            <a:ext cx="8208963" cy="430887"/>
          </a:xfrm>
          <a:prstGeom prst="rect">
            <a:avLst/>
          </a:prstGeom>
          <a:noFill/>
          <a:ln w="9525">
            <a:noFill/>
            <a:miter lim="800000"/>
            <a:headEnd/>
            <a:tailEnd/>
          </a:ln>
          <a:effectLst/>
        </p:spPr>
        <p:txBody>
          <a:bodyPr>
            <a:spAutoFit/>
          </a:bodyPr>
          <a:lstStyle/>
          <a:p>
            <a:pPr>
              <a:spcBef>
                <a:spcPct val="50000"/>
              </a:spcBef>
              <a:defRPr/>
            </a:pPr>
            <a:r>
              <a:rPr lang="tr-TR" sz="2200" b="1" dirty="0" smtClean="0">
                <a:effectLst>
                  <a:outerShdw blurRad="38100" dist="38100" dir="2700000" algn="tl">
                    <a:srgbClr val="C0C0C0"/>
                  </a:outerShdw>
                </a:effectLst>
                <a:latin typeface="Times New Roman" pitchFamily="18" charset="0"/>
              </a:rPr>
              <a:t>BAĞIMSIZ </a:t>
            </a:r>
            <a:r>
              <a:rPr lang="tr-TR" sz="2200" b="1" dirty="0">
                <a:effectLst>
                  <a:outerShdw blurRad="38100" dist="38100" dir="2700000" algn="tl">
                    <a:srgbClr val="C0C0C0"/>
                  </a:outerShdw>
                </a:effectLst>
                <a:latin typeface="Times New Roman" pitchFamily="18" charset="0"/>
              </a:rPr>
              <a:t>DENETİME İLİŞKİN YENİ DÜZENLEMELER</a:t>
            </a:r>
          </a:p>
        </p:txBody>
      </p:sp>
      <p:sp>
        <p:nvSpPr>
          <p:cNvPr id="3078" name="Text Box 6"/>
          <p:cNvSpPr txBox="1">
            <a:spLocks noChangeArrowheads="1"/>
          </p:cNvSpPr>
          <p:nvPr/>
        </p:nvSpPr>
        <p:spPr bwMode="auto">
          <a:xfrm>
            <a:off x="0" y="6537325"/>
            <a:ext cx="5688013" cy="320675"/>
          </a:xfrm>
          <a:prstGeom prst="rect">
            <a:avLst/>
          </a:prstGeom>
          <a:noFill/>
          <a:ln w="9525">
            <a:noFill/>
            <a:miter lim="800000"/>
            <a:headEnd/>
            <a:tailEnd/>
          </a:ln>
        </p:spPr>
        <p:txBody>
          <a:bodyPr>
            <a:spAutoFit/>
          </a:bodyPr>
          <a:lstStyle/>
          <a:p>
            <a:pPr>
              <a:spcBef>
                <a:spcPct val="50000"/>
              </a:spcBef>
            </a:pPr>
            <a:r>
              <a:rPr lang="tr-TR" sz="1500">
                <a:latin typeface="Times New Roman" pitchFamily="18" charset="0"/>
              </a:rPr>
              <a:t>Yrd.Doç.Dr.Fevzi ER - Arş.Gör.Caner ALTUNTAŞ</a:t>
            </a:r>
          </a:p>
        </p:txBody>
      </p:sp>
      <p:sp>
        <p:nvSpPr>
          <p:cNvPr id="3079" name="8 Metin kutusu"/>
          <p:cNvSpPr txBox="1">
            <a:spLocks noChangeArrowheads="1"/>
          </p:cNvSpPr>
          <p:nvPr/>
        </p:nvSpPr>
        <p:spPr bwMode="auto">
          <a:xfrm>
            <a:off x="357158" y="1785926"/>
            <a:ext cx="8358188" cy="4524315"/>
          </a:xfrm>
          <a:prstGeom prst="rect">
            <a:avLst/>
          </a:prstGeom>
          <a:noFill/>
          <a:ln w="9525">
            <a:noFill/>
            <a:miter lim="800000"/>
            <a:headEnd/>
            <a:tailEnd/>
          </a:ln>
        </p:spPr>
        <p:txBody>
          <a:bodyPr>
            <a:spAutoFit/>
          </a:bodyPr>
          <a:lstStyle/>
          <a:p>
            <a:pPr lvl="0">
              <a:lnSpc>
                <a:spcPct val="150000"/>
              </a:lnSpc>
              <a:buFont typeface="Arial" pitchFamily="34" charset="0"/>
              <a:buChar char="•"/>
            </a:pPr>
            <a:r>
              <a:rPr lang="tr-TR" sz="2400" dirty="0" smtClean="0"/>
              <a:t> 6102 </a:t>
            </a:r>
            <a:r>
              <a:rPr lang="tr-TR" sz="2400" dirty="0"/>
              <a:t>sayılı </a:t>
            </a:r>
            <a:r>
              <a:rPr lang="tr-TR" sz="2400" dirty="0" smtClean="0"/>
              <a:t>YTTK,(57yıllık ticari hayatımızı değiştiren kanun).</a:t>
            </a:r>
          </a:p>
          <a:p>
            <a:pPr lvl="0">
              <a:lnSpc>
                <a:spcPct val="150000"/>
              </a:lnSpc>
              <a:buFont typeface="Arial" pitchFamily="34" charset="0"/>
              <a:buChar char="•"/>
            </a:pPr>
            <a:r>
              <a:rPr lang="tr-TR" sz="2400" dirty="0"/>
              <a:t> </a:t>
            </a:r>
            <a:r>
              <a:rPr lang="tr-TR" sz="2400" dirty="0" smtClean="0"/>
              <a:t>660 </a:t>
            </a:r>
            <a:r>
              <a:rPr lang="tr-TR" sz="2400" dirty="0"/>
              <a:t>sayılı </a:t>
            </a:r>
            <a:r>
              <a:rPr lang="tr-TR" sz="2400" dirty="0" smtClean="0"/>
              <a:t>KHK,(Bağımsız denetçi ve denetimi tanımlar)</a:t>
            </a:r>
          </a:p>
          <a:p>
            <a:pPr lvl="0">
              <a:lnSpc>
                <a:spcPct val="150000"/>
              </a:lnSpc>
              <a:buFont typeface="Arial" pitchFamily="34" charset="0"/>
              <a:buChar char="•"/>
            </a:pPr>
            <a:r>
              <a:rPr lang="tr-TR" sz="2400" dirty="0"/>
              <a:t> </a:t>
            </a:r>
            <a:r>
              <a:rPr lang="tr-TR" sz="2400" dirty="0" smtClean="0"/>
              <a:t>6335 </a:t>
            </a:r>
            <a:r>
              <a:rPr lang="tr-TR" sz="2400" dirty="0"/>
              <a:t>sayılı Kanun ile </a:t>
            </a:r>
            <a:r>
              <a:rPr lang="tr-TR" sz="2400" dirty="0" err="1"/>
              <a:t>TTK’da</a:t>
            </a:r>
            <a:r>
              <a:rPr lang="tr-TR" sz="2400" dirty="0"/>
              <a:t> Yapılan </a:t>
            </a:r>
            <a:r>
              <a:rPr lang="tr-TR" sz="2400" dirty="0" smtClean="0"/>
              <a:t>Düzenlemeler,(Bakanlar</a:t>
            </a:r>
          </a:p>
          <a:p>
            <a:pPr lvl="0">
              <a:lnSpc>
                <a:spcPct val="150000"/>
              </a:lnSpc>
            </a:pPr>
            <a:r>
              <a:rPr lang="tr-TR" sz="2400" dirty="0" smtClean="0"/>
              <a:t> Kurulu’na Bağımsız denetime tabi şirketleri belirleme yetkisini  </a:t>
            </a:r>
          </a:p>
          <a:p>
            <a:pPr lvl="0">
              <a:lnSpc>
                <a:spcPct val="150000"/>
              </a:lnSpc>
            </a:pPr>
            <a:r>
              <a:rPr lang="tr-TR" sz="2400" dirty="0" smtClean="0"/>
              <a:t> vermiştir). </a:t>
            </a:r>
          </a:p>
          <a:p>
            <a:pPr lvl="0">
              <a:lnSpc>
                <a:spcPct val="150000"/>
              </a:lnSpc>
              <a:buFont typeface="Arial" pitchFamily="34" charset="0"/>
              <a:buChar char="•"/>
            </a:pPr>
            <a:r>
              <a:rPr lang="tr-TR" sz="2400" dirty="0"/>
              <a:t> </a:t>
            </a:r>
            <a:r>
              <a:rPr lang="tr-TR" sz="2400" dirty="0" smtClean="0"/>
              <a:t>KGK </a:t>
            </a:r>
            <a:r>
              <a:rPr lang="tr-TR" sz="2400" dirty="0"/>
              <a:t>tarafından yayımlanan “Bağımsız Denetim </a:t>
            </a:r>
            <a:r>
              <a:rPr lang="tr-TR" sz="2400" dirty="0" smtClean="0"/>
              <a:t>Yönetmeliği”,</a:t>
            </a:r>
          </a:p>
          <a:p>
            <a:pPr lvl="0">
              <a:lnSpc>
                <a:spcPct val="150000"/>
              </a:lnSpc>
              <a:buFont typeface="Arial" pitchFamily="34" charset="0"/>
              <a:buChar char="•"/>
            </a:pPr>
            <a:r>
              <a:rPr lang="tr-TR" sz="2400" dirty="0"/>
              <a:t> </a:t>
            </a:r>
            <a:r>
              <a:rPr lang="tr-TR" sz="2400" dirty="0" smtClean="0"/>
              <a:t>Bakanlar Kurulu’nun  </a:t>
            </a:r>
            <a:r>
              <a:rPr lang="tr-TR" sz="2400" dirty="0"/>
              <a:t>“Bağımsız Denetime Tabi </a:t>
            </a:r>
            <a:r>
              <a:rPr lang="tr-TR" sz="2400" dirty="0" smtClean="0"/>
              <a:t>Olacak Şirketlerin </a:t>
            </a:r>
            <a:r>
              <a:rPr lang="tr-TR" sz="2400" dirty="0"/>
              <a:t>Belirlenmesine </a:t>
            </a:r>
            <a:r>
              <a:rPr lang="tr-TR" sz="2400" smtClean="0"/>
              <a:t>İlişkin Kararı’’.</a:t>
            </a:r>
            <a:endParaRPr lang="tr-TR" sz="2400"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5 Slayt Numarası Yer Tutucusu"/>
          <p:cNvSpPr>
            <a:spLocks noGrp="1"/>
          </p:cNvSpPr>
          <p:nvPr>
            <p:ph type="sldNum" sz="quarter" idx="12"/>
          </p:nvPr>
        </p:nvSpPr>
        <p:spPr>
          <a:noFill/>
        </p:spPr>
        <p:txBody>
          <a:bodyPr/>
          <a:lstStyle/>
          <a:p>
            <a:fld id="{BF9B1461-B09E-437A-BE4A-DDFAF01CC84B}" type="slidenum">
              <a:rPr lang="tr-TR"/>
              <a:pPr/>
              <a:t>7</a:t>
            </a:fld>
            <a:endParaRPr lang="tr-TR"/>
          </a:p>
        </p:txBody>
      </p:sp>
      <p:pic>
        <p:nvPicPr>
          <p:cNvPr id="3075" name="Picture 2" descr="imaj_icdenetim"/>
          <p:cNvPicPr>
            <a:picLocks noChangeAspect="1" noChangeArrowheads="1"/>
          </p:cNvPicPr>
          <p:nvPr/>
        </p:nvPicPr>
        <p:blipFill>
          <a:blip r:embed="rId2" cstate="print">
            <a:lum bright="54000" contrast="-62000"/>
          </a:blip>
          <a:srcRect/>
          <a:stretch>
            <a:fillRect/>
          </a:stretch>
        </p:blipFill>
        <p:spPr bwMode="auto">
          <a:xfrm>
            <a:off x="0" y="0"/>
            <a:ext cx="9144000" cy="6429396"/>
          </a:xfrm>
          <a:prstGeom prst="rect">
            <a:avLst/>
          </a:prstGeom>
          <a:noFill/>
          <a:ln w="9525">
            <a:noFill/>
            <a:miter lim="800000"/>
            <a:headEnd/>
            <a:tailEnd/>
          </a:ln>
        </p:spPr>
      </p:pic>
      <p:sp>
        <p:nvSpPr>
          <p:cNvPr id="3076" name="Line 3"/>
          <p:cNvSpPr>
            <a:spLocks noChangeShapeType="1"/>
          </p:cNvSpPr>
          <p:nvPr/>
        </p:nvSpPr>
        <p:spPr bwMode="auto">
          <a:xfrm>
            <a:off x="323850" y="836613"/>
            <a:ext cx="8569325" cy="0"/>
          </a:xfrm>
          <a:prstGeom prst="line">
            <a:avLst/>
          </a:prstGeom>
          <a:noFill/>
          <a:ln w="25400">
            <a:solidFill>
              <a:schemeClr val="tx1"/>
            </a:solidFill>
            <a:round/>
            <a:headEnd type="diamond" w="lg" len="lg"/>
            <a:tailEnd type="diamond" w="lg" len="lg"/>
          </a:ln>
        </p:spPr>
        <p:txBody>
          <a:bodyPr/>
          <a:lstStyle/>
          <a:p>
            <a:endParaRPr lang="tr-TR"/>
          </a:p>
        </p:txBody>
      </p:sp>
      <p:sp>
        <p:nvSpPr>
          <p:cNvPr id="16389" name="Text Box 5"/>
          <p:cNvSpPr txBox="1">
            <a:spLocks noChangeArrowheads="1"/>
          </p:cNvSpPr>
          <p:nvPr/>
        </p:nvSpPr>
        <p:spPr bwMode="auto">
          <a:xfrm>
            <a:off x="323850" y="260350"/>
            <a:ext cx="8208963" cy="969496"/>
          </a:xfrm>
          <a:prstGeom prst="rect">
            <a:avLst/>
          </a:prstGeom>
          <a:noFill/>
          <a:ln w="9525">
            <a:noFill/>
            <a:miter lim="800000"/>
            <a:headEnd/>
            <a:tailEnd/>
          </a:ln>
          <a:effectLst/>
        </p:spPr>
        <p:txBody>
          <a:bodyPr>
            <a:spAutoFit/>
          </a:bodyPr>
          <a:lstStyle/>
          <a:p>
            <a:pPr>
              <a:spcBef>
                <a:spcPct val="50000"/>
              </a:spcBef>
              <a:defRPr/>
            </a:pPr>
            <a:r>
              <a:rPr lang="tr-TR" sz="2200" b="1" dirty="0" smtClean="0">
                <a:effectLst>
                  <a:outerShdw blurRad="38100" dist="38100" dir="2700000" algn="tl">
                    <a:srgbClr val="C0C0C0"/>
                  </a:outerShdw>
                </a:effectLst>
                <a:latin typeface="Times New Roman" pitchFamily="18" charset="0"/>
              </a:rPr>
              <a:t>YENİ </a:t>
            </a:r>
            <a:r>
              <a:rPr lang="tr-TR" sz="2200" b="1" dirty="0">
                <a:effectLst>
                  <a:outerShdw blurRad="38100" dist="38100" dir="2700000" algn="tl">
                    <a:srgbClr val="C0C0C0"/>
                  </a:outerShdw>
                </a:effectLst>
                <a:latin typeface="Times New Roman" pitchFamily="18" charset="0"/>
              </a:rPr>
              <a:t>TÜRK TİCARET KANUNUNA GÖRE DENETÇİLER</a:t>
            </a:r>
          </a:p>
          <a:p>
            <a:pPr>
              <a:spcBef>
                <a:spcPct val="50000"/>
              </a:spcBef>
              <a:defRPr/>
            </a:pPr>
            <a:endParaRPr lang="tr-TR" sz="2200" b="1" dirty="0">
              <a:effectLst>
                <a:outerShdw blurRad="38100" dist="38100" dir="2700000" algn="tl">
                  <a:srgbClr val="C0C0C0"/>
                </a:outerShdw>
              </a:effectLst>
              <a:latin typeface="Times New Roman" pitchFamily="18" charset="0"/>
            </a:endParaRPr>
          </a:p>
        </p:txBody>
      </p:sp>
      <p:sp>
        <p:nvSpPr>
          <p:cNvPr id="3078" name="Text Box 6"/>
          <p:cNvSpPr txBox="1">
            <a:spLocks noChangeArrowheads="1"/>
          </p:cNvSpPr>
          <p:nvPr/>
        </p:nvSpPr>
        <p:spPr bwMode="auto">
          <a:xfrm>
            <a:off x="0" y="6537325"/>
            <a:ext cx="5688013" cy="320675"/>
          </a:xfrm>
          <a:prstGeom prst="rect">
            <a:avLst/>
          </a:prstGeom>
          <a:noFill/>
          <a:ln w="9525">
            <a:noFill/>
            <a:miter lim="800000"/>
            <a:headEnd/>
            <a:tailEnd/>
          </a:ln>
        </p:spPr>
        <p:txBody>
          <a:bodyPr>
            <a:spAutoFit/>
          </a:bodyPr>
          <a:lstStyle/>
          <a:p>
            <a:pPr>
              <a:spcBef>
                <a:spcPct val="50000"/>
              </a:spcBef>
            </a:pPr>
            <a:r>
              <a:rPr lang="tr-TR" sz="1500">
                <a:latin typeface="Times New Roman" pitchFamily="18" charset="0"/>
              </a:rPr>
              <a:t>Yrd.Doç.Dr.Fevzi ER - Arş.Gör.Caner ALTUNTAŞ</a:t>
            </a:r>
          </a:p>
        </p:txBody>
      </p:sp>
      <p:sp>
        <p:nvSpPr>
          <p:cNvPr id="3079" name="8 Metin kutusu"/>
          <p:cNvSpPr txBox="1">
            <a:spLocks noChangeArrowheads="1"/>
          </p:cNvSpPr>
          <p:nvPr/>
        </p:nvSpPr>
        <p:spPr bwMode="auto">
          <a:xfrm>
            <a:off x="214282" y="928670"/>
            <a:ext cx="8643998" cy="4862870"/>
          </a:xfrm>
          <a:prstGeom prst="rect">
            <a:avLst/>
          </a:prstGeom>
          <a:noFill/>
          <a:ln w="9525">
            <a:noFill/>
            <a:miter lim="800000"/>
            <a:headEnd/>
            <a:tailEnd/>
          </a:ln>
        </p:spPr>
        <p:txBody>
          <a:bodyPr wrap="square">
            <a:spAutoFit/>
          </a:bodyPr>
          <a:lstStyle/>
          <a:p>
            <a:pPr algn="just"/>
            <a:r>
              <a:rPr lang="tr-TR" sz="2000" dirty="0"/>
              <a:t>Denetçi, bağımsız denetim yapmak üzere, 3568 sayılı Kanuna göre ruhsat almış YMM veya SMMM unvanını taşıyan ve KGK tarafından yetkilendirilen kişiler ve/veya ortakları bu kişilerden oluşan sermaye şirketi olabilir</a:t>
            </a:r>
            <a:r>
              <a:rPr lang="tr-TR" sz="2000" dirty="0" smtClean="0"/>
              <a:t>.</a:t>
            </a:r>
          </a:p>
          <a:p>
            <a:pPr algn="just"/>
            <a:endParaRPr lang="tr-TR" sz="2000" dirty="0"/>
          </a:p>
          <a:p>
            <a:pPr algn="just"/>
            <a:r>
              <a:rPr lang="tr-TR" sz="2000" dirty="0"/>
              <a:t>Denetçi olabilecekler 660 sayılı </a:t>
            </a:r>
            <a:r>
              <a:rPr lang="tr-TR" sz="2000" dirty="0" err="1"/>
              <a:t>KHK’nın</a:t>
            </a:r>
            <a:r>
              <a:rPr lang="tr-TR" sz="2000" dirty="0"/>
              <a:t> 2.maddesinde şu şekilde </a:t>
            </a:r>
            <a:r>
              <a:rPr lang="tr-TR" sz="2000" dirty="0" smtClean="0"/>
              <a:t>belirtilmiştir</a:t>
            </a:r>
            <a:r>
              <a:rPr lang="tr-TR" sz="2000" dirty="0"/>
              <a:t>;</a:t>
            </a:r>
            <a:endParaRPr lang="tr-TR" sz="2000" dirty="0" smtClean="0"/>
          </a:p>
          <a:p>
            <a:pPr algn="just"/>
            <a:endParaRPr lang="tr-TR" sz="2000" dirty="0"/>
          </a:p>
          <a:p>
            <a:pPr lvl="0" algn="just">
              <a:buFont typeface="Arial" pitchFamily="34" charset="0"/>
              <a:buChar char="•"/>
            </a:pPr>
            <a:r>
              <a:rPr lang="tr-TR" sz="2000" dirty="0" smtClean="0"/>
              <a:t> Bağımsız </a:t>
            </a:r>
            <a:r>
              <a:rPr lang="tr-TR" sz="2000" dirty="0"/>
              <a:t>denetçi: Bağımsız denetim yapmak üzere, 3568 sayılı Kanuna göre YMM ya da SMMM ruhsatını almış meslek mensupları arasından KGK tarafından yetkilendirilen kişiler, </a:t>
            </a:r>
            <a:endParaRPr lang="tr-TR" sz="2000" dirty="0" smtClean="0"/>
          </a:p>
          <a:p>
            <a:pPr lvl="0" algn="just">
              <a:buFont typeface="Arial" pitchFamily="34" charset="0"/>
              <a:buChar char="•"/>
            </a:pPr>
            <a:endParaRPr lang="tr-TR" sz="1000" dirty="0"/>
          </a:p>
          <a:p>
            <a:pPr lvl="0" algn="just">
              <a:buFont typeface="Arial" pitchFamily="34" charset="0"/>
              <a:buChar char="•"/>
            </a:pPr>
            <a:r>
              <a:rPr lang="tr-TR" sz="2000" dirty="0" smtClean="0"/>
              <a:t> Bağımsız </a:t>
            </a:r>
            <a:r>
              <a:rPr lang="tr-TR" sz="2000" dirty="0"/>
              <a:t>denetim kuruluşu: Bağımsız deneyim yapmak üzere, KGK tarafından yetkilendirilen sermaye şirketleridir.  </a:t>
            </a:r>
            <a:endParaRPr lang="tr-TR" sz="2000" dirty="0" smtClean="0"/>
          </a:p>
          <a:p>
            <a:pPr lvl="0" algn="just">
              <a:buFont typeface="Arial" pitchFamily="34" charset="0"/>
              <a:buChar char="•"/>
            </a:pPr>
            <a:endParaRPr lang="tr-TR" sz="2000" dirty="0"/>
          </a:p>
          <a:p>
            <a:pPr algn="just"/>
            <a:r>
              <a:rPr lang="tr-TR" sz="2000" dirty="0"/>
              <a:t>Denetçinin standartlara uygun denetim yapabilmesi için bağımsız olması şarttır. YTTK denetçinin bağımsızlığına ilişkin tehditlerin veya durumların bulunması halinde söz konusu şirkette denetçi olunmaz.</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5 Slayt Numarası Yer Tutucusu"/>
          <p:cNvSpPr>
            <a:spLocks noGrp="1"/>
          </p:cNvSpPr>
          <p:nvPr>
            <p:ph type="sldNum" sz="quarter" idx="12"/>
          </p:nvPr>
        </p:nvSpPr>
        <p:spPr>
          <a:noFill/>
        </p:spPr>
        <p:txBody>
          <a:bodyPr/>
          <a:lstStyle/>
          <a:p>
            <a:fld id="{BF9B1461-B09E-437A-BE4A-DDFAF01CC84B}" type="slidenum">
              <a:rPr lang="tr-TR"/>
              <a:pPr/>
              <a:t>8</a:t>
            </a:fld>
            <a:endParaRPr lang="tr-TR"/>
          </a:p>
        </p:txBody>
      </p:sp>
      <p:pic>
        <p:nvPicPr>
          <p:cNvPr id="3075" name="Picture 2" descr="imaj_icdenetim"/>
          <p:cNvPicPr>
            <a:picLocks noChangeAspect="1" noChangeArrowheads="1"/>
          </p:cNvPicPr>
          <p:nvPr/>
        </p:nvPicPr>
        <p:blipFill>
          <a:blip r:embed="rId2" cstate="print">
            <a:lum bright="54000" contrast="-62000"/>
          </a:blip>
          <a:srcRect/>
          <a:stretch>
            <a:fillRect/>
          </a:stretch>
        </p:blipFill>
        <p:spPr bwMode="auto">
          <a:xfrm>
            <a:off x="0" y="0"/>
            <a:ext cx="9144000" cy="6429396"/>
          </a:xfrm>
          <a:prstGeom prst="rect">
            <a:avLst/>
          </a:prstGeom>
          <a:noFill/>
          <a:ln w="9525">
            <a:noFill/>
            <a:miter lim="800000"/>
            <a:headEnd/>
            <a:tailEnd/>
          </a:ln>
        </p:spPr>
      </p:pic>
      <p:sp>
        <p:nvSpPr>
          <p:cNvPr id="3076" name="Line 3"/>
          <p:cNvSpPr>
            <a:spLocks noChangeShapeType="1"/>
          </p:cNvSpPr>
          <p:nvPr/>
        </p:nvSpPr>
        <p:spPr bwMode="auto">
          <a:xfrm>
            <a:off x="323850" y="836613"/>
            <a:ext cx="8569325" cy="0"/>
          </a:xfrm>
          <a:prstGeom prst="line">
            <a:avLst/>
          </a:prstGeom>
          <a:noFill/>
          <a:ln w="25400">
            <a:solidFill>
              <a:schemeClr val="tx1"/>
            </a:solidFill>
            <a:round/>
            <a:headEnd type="diamond" w="lg" len="lg"/>
            <a:tailEnd type="diamond" w="lg" len="lg"/>
          </a:ln>
        </p:spPr>
        <p:txBody>
          <a:bodyPr/>
          <a:lstStyle/>
          <a:p>
            <a:endParaRPr lang="tr-TR"/>
          </a:p>
        </p:txBody>
      </p:sp>
      <p:sp>
        <p:nvSpPr>
          <p:cNvPr id="3078" name="Text Box 6"/>
          <p:cNvSpPr txBox="1">
            <a:spLocks noChangeArrowheads="1"/>
          </p:cNvSpPr>
          <p:nvPr/>
        </p:nvSpPr>
        <p:spPr bwMode="auto">
          <a:xfrm>
            <a:off x="0" y="6537325"/>
            <a:ext cx="5688013" cy="320675"/>
          </a:xfrm>
          <a:prstGeom prst="rect">
            <a:avLst/>
          </a:prstGeom>
          <a:noFill/>
          <a:ln w="9525">
            <a:noFill/>
            <a:miter lim="800000"/>
            <a:headEnd/>
            <a:tailEnd/>
          </a:ln>
        </p:spPr>
        <p:txBody>
          <a:bodyPr>
            <a:spAutoFit/>
          </a:bodyPr>
          <a:lstStyle/>
          <a:p>
            <a:pPr>
              <a:spcBef>
                <a:spcPct val="50000"/>
              </a:spcBef>
            </a:pPr>
            <a:r>
              <a:rPr lang="tr-TR" sz="1500">
                <a:latin typeface="Times New Roman" pitchFamily="18" charset="0"/>
              </a:rPr>
              <a:t>Yrd.Doç.Dr.Fevzi ER - Arş.Gör.Caner ALTUNTAŞ</a:t>
            </a:r>
          </a:p>
        </p:txBody>
      </p:sp>
      <p:sp>
        <p:nvSpPr>
          <p:cNvPr id="3079" name="8 Metin kutusu"/>
          <p:cNvSpPr txBox="1">
            <a:spLocks noChangeArrowheads="1"/>
          </p:cNvSpPr>
          <p:nvPr/>
        </p:nvSpPr>
        <p:spPr bwMode="auto">
          <a:xfrm>
            <a:off x="285750" y="928688"/>
            <a:ext cx="8358188" cy="4708981"/>
          </a:xfrm>
          <a:prstGeom prst="rect">
            <a:avLst/>
          </a:prstGeom>
          <a:noFill/>
          <a:ln w="9525">
            <a:noFill/>
            <a:miter lim="800000"/>
            <a:headEnd/>
            <a:tailEnd/>
          </a:ln>
        </p:spPr>
        <p:txBody>
          <a:bodyPr>
            <a:spAutoFit/>
          </a:bodyPr>
          <a:lstStyle/>
          <a:p>
            <a:r>
              <a:rPr lang="tr-TR" sz="2000" dirty="0" err="1"/>
              <a:t>YTKK’na</a:t>
            </a:r>
            <a:r>
              <a:rPr lang="tr-TR" sz="2000" dirty="0"/>
              <a:t> göre Denetçi, aşağıdaki hususlarda denetim raporu düzenler</a:t>
            </a:r>
            <a:r>
              <a:rPr lang="tr-TR" sz="2000" dirty="0" smtClean="0"/>
              <a:t>:</a:t>
            </a:r>
          </a:p>
          <a:p>
            <a:endParaRPr lang="tr-TR" sz="2000" dirty="0"/>
          </a:p>
          <a:p>
            <a:pPr lvl="0">
              <a:buFont typeface="Arial" pitchFamily="34" charset="0"/>
              <a:buChar char="•"/>
            </a:pPr>
            <a:r>
              <a:rPr lang="tr-TR" sz="2000" dirty="0" smtClean="0"/>
              <a:t> Şirketin </a:t>
            </a:r>
            <a:r>
              <a:rPr lang="tr-TR" sz="2000" dirty="0"/>
              <a:t>yıllık finansal tablolarına, </a:t>
            </a:r>
            <a:endParaRPr lang="tr-TR" sz="2000" dirty="0" smtClean="0"/>
          </a:p>
          <a:p>
            <a:pPr lvl="0">
              <a:buFont typeface="Arial" pitchFamily="34" charset="0"/>
              <a:buChar char="•"/>
            </a:pPr>
            <a:r>
              <a:rPr lang="tr-TR" sz="2000" dirty="0"/>
              <a:t> </a:t>
            </a:r>
            <a:r>
              <a:rPr lang="tr-TR" sz="2000" dirty="0" smtClean="0"/>
              <a:t>Yönetim </a:t>
            </a:r>
            <a:r>
              <a:rPr lang="tr-TR" sz="2000" dirty="0"/>
              <a:t>kurulunun yıllık faaliyet </a:t>
            </a:r>
            <a:r>
              <a:rPr lang="tr-TR" sz="2000" dirty="0" smtClean="0"/>
              <a:t>raporuna,</a:t>
            </a:r>
          </a:p>
          <a:p>
            <a:pPr lvl="0">
              <a:buFont typeface="Arial" pitchFamily="34" charset="0"/>
              <a:buChar char="•"/>
            </a:pPr>
            <a:r>
              <a:rPr lang="tr-TR" sz="2000" dirty="0"/>
              <a:t> </a:t>
            </a:r>
            <a:r>
              <a:rPr lang="tr-TR" sz="2000" dirty="0" smtClean="0"/>
              <a:t>Riskin </a:t>
            </a:r>
            <a:r>
              <a:rPr lang="tr-TR" sz="2000" dirty="0"/>
              <a:t>erken saptanması </a:t>
            </a:r>
            <a:r>
              <a:rPr lang="tr-TR" sz="2000" dirty="0" smtClean="0"/>
              <a:t>ve</a:t>
            </a:r>
          </a:p>
          <a:p>
            <a:pPr lvl="0">
              <a:buFont typeface="Arial" pitchFamily="34" charset="0"/>
              <a:buChar char="•"/>
            </a:pPr>
            <a:r>
              <a:rPr lang="tr-TR" sz="2000" dirty="0" smtClean="0"/>
              <a:t> Yönetimi </a:t>
            </a:r>
            <a:r>
              <a:rPr lang="tr-TR" sz="2000" dirty="0"/>
              <a:t>komitesine ilişkin rapordur. </a:t>
            </a:r>
          </a:p>
          <a:p>
            <a:r>
              <a:rPr lang="tr-TR" sz="2000" dirty="0"/>
              <a:t> </a:t>
            </a:r>
          </a:p>
          <a:p>
            <a:endParaRPr lang="tr-TR" sz="2000" dirty="0" smtClean="0"/>
          </a:p>
          <a:p>
            <a:r>
              <a:rPr lang="tr-TR" sz="2000" dirty="0" smtClean="0"/>
              <a:t>Raporda </a:t>
            </a:r>
            <a:r>
              <a:rPr lang="tr-TR" sz="2000" dirty="0"/>
              <a:t>denetçinin görüşü, </a:t>
            </a:r>
            <a:r>
              <a:rPr lang="tr-TR" sz="2000" dirty="0" err="1"/>
              <a:t>TDS’lere</a:t>
            </a:r>
            <a:r>
              <a:rPr lang="tr-TR" sz="2000" dirty="0"/>
              <a:t> uygun olarak dört türden biri olmak zorundadır. Bunlar, </a:t>
            </a:r>
            <a:endParaRPr lang="tr-TR" sz="2000" dirty="0" smtClean="0"/>
          </a:p>
          <a:p>
            <a:endParaRPr lang="tr-TR" sz="2000" dirty="0"/>
          </a:p>
          <a:p>
            <a:pPr lvl="0">
              <a:buFont typeface="Arial" pitchFamily="34" charset="0"/>
              <a:buChar char="•"/>
            </a:pPr>
            <a:r>
              <a:rPr lang="tr-TR" sz="2000" dirty="0" smtClean="0"/>
              <a:t> Olumlu görüş,</a:t>
            </a:r>
          </a:p>
          <a:p>
            <a:pPr lvl="0">
              <a:buFont typeface="Arial" pitchFamily="34" charset="0"/>
              <a:buChar char="•"/>
            </a:pPr>
            <a:r>
              <a:rPr lang="tr-TR" sz="2000" dirty="0"/>
              <a:t> </a:t>
            </a:r>
            <a:r>
              <a:rPr lang="tr-TR" sz="2000" dirty="0" smtClean="0"/>
              <a:t>Sınırlı </a:t>
            </a:r>
            <a:r>
              <a:rPr lang="tr-TR" sz="2000" dirty="0"/>
              <a:t>olumlu ( şartlı ) görüş, </a:t>
            </a:r>
          </a:p>
          <a:p>
            <a:pPr lvl="0">
              <a:buFont typeface="Arial" pitchFamily="34" charset="0"/>
              <a:buChar char="•"/>
            </a:pPr>
            <a:r>
              <a:rPr lang="tr-TR" sz="2000" dirty="0" smtClean="0"/>
              <a:t> Olumsuz </a:t>
            </a:r>
            <a:r>
              <a:rPr lang="tr-TR" sz="2000" dirty="0"/>
              <a:t>görüş, </a:t>
            </a:r>
            <a:endParaRPr lang="tr-TR" sz="2000" dirty="0" smtClean="0"/>
          </a:p>
          <a:p>
            <a:pPr lvl="0">
              <a:buFont typeface="Arial" pitchFamily="34" charset="0"/>
              <a:buChar char="•"/>
            </a:pPr>
            <a:r>
              <a:rPr lang="tr-TR" sz="2000" dirty="0"/>
              <a:t> </a:t>
            </a:r>
            <a:r>
              <a:rPr lang="tr-TR" sz="2000" dirty="0" smtClean="0"/>
              <a:t>Görüş </a:t>
            </a:r>
            <a:r>
              <a:rPr lang="tr-TR" sz="2000" dirty="0"/>
              <a:t>bildirmekten kaçınmadır. </a:t>
            </a:r>
          </a:p>
        </p:txBody>
      </p:sp>
      <p:sp>
        <p:nvSpPr>
          <p:cNvPr id="8" name="Text Box 5"/>
          <p:cNvSpPr txBox="1">
            <a:spLocks noChangeArrowheads="1"/>
          </p:cNvSpPr>
          <p:nvPr/>
        </p:nvSpPr>
        <p:spPr bwMode="auto">
          <a:xfrm>
            <a:off x="323850" y="260350"/>
            <a:ext cx="8208963" cy="969496"/>
          </a:xfrm>
          <a:prstGeom prst="rect">
            <a:avLst/>
          </a:prstGeom>
          <a:noFill/>
          <a:ln w="9525">
            <a:noFill/>
            <a:miter lim="800000"/>
            <a:headEnd/>
            <a:tailEnd/>
          </a:ln>
          <a:effectLst/>
        </p:spPr>
        <p:txBody>
          <a:bodyPr>
            <a:spAutoFit/>
          </a:bodyPr>
          <a:lstStyle/>
          <a:p>
            <a:pPr>
              <a:spcBef>
                <a:spcPct val="50000"/>
              </a:spcBef>
              <a:defRPr/>
            </a:pPr>
            <a:r>
              <a:rPr lang="tr-TR" sz="2200" b="1" dirty="0" smtClean="0">
                <a:effectLst>
                  <a:outerShdw blurRad="38100" dist="38100" dir="2700000" algn="tl">
                    <a:srgbClr val="C0C0C0"/>
                  </a:outerShdw>
                </a:effectLst>
                <a:latin typeface="Times New Roman" pitchFamily="18" charset="0"/>
              </a:rPr>
              <a:t>YENİ </a:t>
            </a:r>
            <a:r>
              <a:rPr lang="tr-TR" sz="2200" b="1" dirty="0">
                <a:effectLst>
                  <a:outerShdw blurRad="38100" dist="38100" dir="2700000" algn="tl">
                    <a:srgbClr val="C0C0C0"/>
                  </a:outerShdw>
                </a:effectLst>
                <a:latin typeface="Times New Roman" pitchFamily="18" charset="0"/>
              </a:rPr>
              <a:t>TÜRK TİCARET KANUNUNA GÖRE DENETÇİLER</a:t>
            </a:r>
          </a:p>
          <a:p>
            <a:pPr>
              <a:spcBef>
                <a:spcPct val="50000"/>
              </a:spcBef>
              <a:defRPr/>
            </a:pPr>
            <a:endParaRPr lang="tr-TR" sz="2200" b="1" dirty="0">
              <a:effectLst>
                <a:outerShdw blurRad="38100" dist="38100" dir="2700000" algn="tl">
                  <a:srgbClr val="C0C0C0"/>
                </a:outerShdw>
              </a:effectLst>
              <a:latin typeface="Times New Roman" pitchFamily="18" charset="0"/>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5 Slayt Numarası Yer Tutucusu"/>
          <p:cNvSpPr>
            <a:spLocks noGrp="1"/>
          </p:cNvSpPr>
          <p:nvPr>
            <p:ph type="sldNum" sz="quarter" idx="12"/>
          </p:nvPr>
        </p:nvSpPr>
        <p:spPr>
          <a:noFill/>
        </p:spPr>
        <p:txBody>
          <a:bodyPr/>
          <a:lstStyle/>
          <a:p>
            <a:fld id="{BF9B1461-B09E-437A-BE4A-DDFAF01CC84B}" type="slidenum">
              <a:rPr lang="tr-TR"/>
              <a:pPr/>
              <a:t>9</a:t>
            </a:fld>
            <a:endParaRPr lang="tr-TR"/>
          </a:p>
        </p:txBody>
      </p:sp>
      <p:pic>
        <p:nvPicPr>
          <p:cNvPr id="3075" name="Picture 2" descr="imaj_icdenetim"/>
          <p:cNvPicPr>
            <a:picLocks noChangeAspect="1" noChangeArrowheads="1"/>
          </p:cNvPicPr>
          <p:nvPr/>
        </p:nvPicPr>
        <p:blipFill>
          <a:blip r:embed="rId2" cstate="print">
            <a:lum bright="54000" contrast="-62000"/>
          </a:blip>
          <a:srcRect/>
          <a:stretch>
            <a:fillRect/>
          </a:stretch>
        </p:blipFill>
        <p:spPr bwMode="auto">
          <a:xfrm>
            <a:off x="0" y="0"/>
            <a:ext cx="9144000" cy="6429396"/>
          </a:xfrm>
          <a:prstGeom prst="rect">
            <a:avLst/>
          </a:prstGeom>
          <a:noFill/>
          <a:ln w="9525">
            <a:noFill/>
            <a:miter lim="800000"/>
            <a:headEnd/>
            <a:tailEnd/>
          </a:ln>
        </p:spPr>
      </p:pic>
      <p:sp>
        <p:nvSpPr>
          <p:cNvPr id="3076" name="Line 3"/>
          <p:cNvSpPr>
            <a:spLocks noChangeShapeType="1"/>
          </p:cNvSpPr>
          <p:nvPr/>
        </p:nvSpPr>
        <p:spPr bwMode="auto">
          <a:xfrm>
            <a:off x="323850" y="836613"/>
            <a:ext cx="8569325" cy="0"/>
          </a:xfrm>
          <a:prstGeom prst="line">
            <a:avLst/>
          </a:prstGeom>
          <a:noFill/>
          <a:ln w="25400">
            <a:solidFill>
              <a:schemeClr val="tx1"/>
            </a:solidFill>
            <a:round/>
            <a:headEnd type="diamond" w="lg" len="lg"/>
            <a:tailEnd type="diamond" w="lg" len="lg"/>
          </a:ln>
        </p:spPr>
        <p:txBody>
          <a:bodyPr/>
          <a:lstStyle/>
          <a:p>
            <a:endParaRPr lang="tr-TR"/>
          </a:p>
        </p:txBody>
      </p:sp>
      <p:sp>
        <p:nvSpPr>
          <p:cNvPr id="3078" name="Text Box 6"/>
          <p:cNvSpPr txBox="1">
            <a:spLocks noChangeArrowheads="1"/>
          </p:cNvSpPr>
          <p:nvPr/>
        </p:nvSpPr>
        <p:spPr bwMode="auto">
          <a:xfrm>
            <a:off x="0" y="6537325"/>
            <a:ext cx="5688013" cy="320675"/>
          </a:xfrm>
          <a:prstGeom prst="rect">
            <a:avLst/>
          </a:prstGeom>
          <a:noFill/>
          <a:ln w="9525">
            <a:noFill/>
            <a:miter lim="800000"/>
            <a:headEnd/>
            <a:tailEnd/>
          </a:ln>
        </p:spPr>
        <p:txBody>
          <a:bodyPr>
            <a:spAutoFit/>
          </a:bodyPr>
          <a:lstStyle/>
          <a:p>
            <a:pPr>
              <a:spcBef>
                <a:spcPct val="50000"/>
              </a:spcBef>
            </a:pPr>
            <a:r>
              <a:rPr lang="tr-TR" sz="1500">
                <a:latin typeface="Times New Roman" pitchFamily="18" charset="0"/>
              </a:rPr>
              <a:t>Yrd.Doç.Dr.Fevzi ER - Arş.Gör.Caner ALTUNTAŞ</a:t>
            </a:r>
          </a:p>
        </p:txBody>
      </p:sp>
      <p:sp>
        <p:nvSpPr>
          <p:cNvPr id="3079" name="8 Metin kutusu"/>
          <p:cNvSpPr txBox="1">
            <a:spLocks noChangeArrowheads="1"/>
          </p:cNvSpPr>
          <p:nvPr/>
        </p:nvSpPr>
        <p:spPr bwMode="auto">
          <a:xfrm>
            <a:off x="285750" y="928688"/>
            <a:ext cx="8358188" cy="5170646"/>
          </a:xfrm>
          <a:prstGeom prst="rect">
            <a:avLst/>
          </a:prstGeom>
          <a:noFill/>
          <a:ln w="9525">
            <a:noFill/>
            <a:miter lim="800000"/>
            <a:headEnd/>
            <a:tailEnd/>
          </a:ln>
        </p:spPr>
        <p:txBody>
          <a:bodyPr>
            <a:spAutoFit/>
          </a:bodyPr>
          <a:lstStyle/>
          <a:p>
            <a:pPr algn="just"/>
            <a:r>
              <a:rPr lang="tr-TR" sz="2200" dirty="0"/>
              <a:t>Şirket ile denetçi arasında görüş aykırılıkları olursa</a:t>
            </a:r>
            <a:r>
              <a:rPr lang="tr-TR" sz="2200" dirty="0" smtClean="0"/>
              <a:t>, </a:t>
            </a:r>
          </a:p>
          <a:p>
            <a:pPr lvl="1" algn="just">
              <a:buFont typeface="Wingdings" pitchFamily="2" charset="2"/>
              <a:buChar char="Ø"/>
            </a:pPr>
            <a:r>
              <a:rPr lang="tr-TR" sz="2200" dirty="0"/>
              <a:t> </a:t>
            </a:r>
            <a:r>
              <a:rPr lang="tr-TR" sz="2200" dirty="0" smtClean="0"/>
              <a:t>Yönetim </a:t>
            </a:r>
            <a:r>
              <a:rPr lang="tr-TR" sz="2200" dirty="0"/>
              <a:t>kurulunun veya denetçinin istemi üzerine şirketin merkezinin bulunduğu yerdeki asliye ticaret mahkemesi dosya üzerinden karar verir. Karar kesindir ( TTK Md.405</a:t>
            </a:r>
            <a:r>
              <a:rPr lang="tr-TR" sz="2200" dirty="0" smtClean="0"/>
              <a:t>). </a:t>
            </a:r>
          </a:p>
          <a:p>
            <a:pPr algn="just"/>
            <a:endParaRPr lang="tr-TR" sz="2200" dirty="0"/>
          </a:p>
          <a:p>
            <a:pPr algn="just"/>
            <a:r>
              <a:rPr lang="tr-TR" sz="2200" dirty="0" smtClean="0"/>
              <a:t>Denetçinin </a:t>
            </a:r>
            <a:r>
              <a:rPr lang="tr-TR" sz="2200" dirty="0"/>
              <a:t>olumsuz görüş vermesi durumunda</a:t>
            </a:r>
            <a:r>
              <a:rPr lang="tr-TR" sz="2200" dirty="0" smtClean="0"/>
              <a:t>;</a:t>
            </a:r>
          </a:p>
          <a:p>
            <a:pPr lvl="1" algn="just">
              <a:buFont typeface="Wingdings" pitchFamily="2" charset="2"/>
              <a:buChar char="Ø"/>
            </a:pPr>
            <a:r>
              <a:rPr lang="tr-TR" sz="2200" dirty="0"/>
              <a:t> </a:t>
            </a:r>
            <a:r>
              <a:rPr lang="tr-TR" sz="2200" dirty="0" smtClean="0"/>
              <a:t>Yönetim </a:t>
            </a:r>
            <a:r>
              <a:rPr lang="tr-TR" sz="2200" dirty="0"/>
              <a:t>kurulu 4 iş günü içinde genel kurulu toplantıya çağırır, genel kurul yeni bir yönetim kurul </a:t>
            </a:r>
            <a:r>
              <a:rPr lang="tr-TR" sz="2200" dirty="0" smtClean="0"/>
              <a:t>seçer. </a:t>
            </a:r>
            <a:r>
              <a:rPr lang="tr-TR" sz="2200" dirty="0"/>
              <a:t>Esas sözleşmede aksi öngörülmemişse, eski yönetim kurulu üyeleri yeniden seçilebilir. Yeni yönetim kurulu altı ay içinde, kanuna, esas sözleşmeye ve standartlara uygun tablolar hazırlatır ve bunları denetleme raporu ile birlikte genel kurula sunar. </a:t>
            </a:r>
            <a:endParaRPr lang="tr-TR" sz="2200" dirty="0" smtClean="0"/>
          </a:p>
          <a:p>
            <a:pPr algn="just"/>
            <a:endParaRPr lang="tr-TR" sz="2200" dirty="0"/>
          </a:p>
          <a:p>
            <a:pPr algn="just"/>
            <a:r>
              <a:rPr lang="tr-TR" sz="2200" dirty="0" smtClean="0"/>
              <a:t>Sınırlı </a:t>
            </a:r>
            <a:r>
              <a:rPr lang="tr-TR" sz="2200" dirty="0"/>
              <a:t>olumlu görüş verilen </a:t>
            </a:r>
            <a:r>
              <a:rPr lang="tr-TR" sz="2200" dirty="0" smtClean="0"/>
              <a:t>hallerde;</a:t>
            </a:r>
          </a:p>
          <a:p>
            <a:pPr lvl="1" algn="just">
              <a:buFont typeface="Wingdings" pitchFamily="2" charset="2"/>
              <a:buChar char="Ø"/>
            </a:pPr>
            <a:r>
              <a:rPr lang="tr-TR" sz="2200" dirty="0" smtClean="0"/>
              <a:t> Genel </a:t>
            </a:r>
            <a:r>
              <a:rPr lang="tr-TR" sz="2200" dirty="0"/>
              <a:t>kurul, gerekli önlemleri ve düzeltmeleri de karara bağlar. </a:t>
            </a:r>
          </a:p>
        </p:txBody>
      </p:sp>
      <p:sp>
        <p:nvSpPr>
          <p:cNvPr id="8" name="Text Box 5"/>
          <p:cNvSpPr txBox="1">
            <a:spLocks noChangeArrowheads="1"/>
          </p:cNvSpPr>
          <p:nvPr/>
        </p:nvSpPr>
        <p:spPr bwMode="auto">
          <a:xfrm>
            <a:off x="323850" y="260350"/>
            <a:ext cx="8208963" cy="969496"/>
          </a:xfrm>
          <a:prstGeom prst="rect">
            <a:avLst/>
          </a:prstGeom>
          <a:noFill/>
          <a:ln w="9525">
            <a:noFill/>
            <a:miter lim="800000"/>
            <a:headEnd/>
            <a:tailEnd/>
          </a:ln>
          <a:effectLst/>
        </p:spPr>
        <p:txBody>
          <a:bodyPr>
            <a:spAutoFit/>
          </a:bodyPr>
          <a:lstStyle/>
          <a:p>
            <a:pPr>
              <a:spcBef>
                <a:spcPct val="50000"/>
              </a:spcBef>
              <a:defRPr/>
            </a:pPr>
            <a:r>
              <a:rPr lang="tr-TR" sz="2200" b="1" dirty="0" smtClean="0">
                <a:effectLst>
                  <a:outerShdw blurRad="38100" dist="38100" dir="2700000" algn="tl">
                    <a:srgbClr val="C0C0C0"/>
                  </a:outerShdw>
                </a:effectLst>
                <a:latin typeface="Times New Roman" pitchFamily="18" charset="0"/>
              </a:rPr>
              <a:t>YENİ </a:t>
            </a:r>
            <a:r>
              <a:rPr lang="tr-TR" sz="2200" b="1" dirty="0">
                <a:effectLst>
                  <a:outerShdw blurRad="38100" dist="38100" dir="2700000" algn="tl">
                    <a:srgbClr val="C0C0C0"/>
                  </a:outerShdw>
                </a:effectLst>
                <a:latin typeface="Times New Roman" pitchFamily="18" charset="0"/>
              </a:rPr>
              <a:t>TÜRK TİCARET KANUNUNA GÖRE DENETÇİLER</a:t>
            </a:r>
          </a:p>
          <a:p>
            <a:pPr>
              <a:spcBef>
                <a:spcPct val="50000"/>
              </a:spcBef>
              <a:defRPr/>
            </a:pPr>
            <a:endParaRPr lang="tr-TR" sz="2200" b="1" dirty="0">
              <a:effectLst>
                <a:outerShdw blurRad="38100" dist="38100" dir="2700000" algn="tl">
                  <a:srgbClr val="C0C0C0"/>
                </a:outerShdw>
              </a:effectLst>
              <a:latin typeface="Times New Roman" pitchFamily="18" charset="0"/>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471</TotalTime>
  <Words>2465</Words>
  <Application>Microsoft Office PowerPoint</Application>
  <PresentationFormat>Ekran Gösterisi (4:3)</PresentationFormat>
  <Paragraphs>254</Paragraphs>
  <Slides>22</Slides>
  <Notes>3</Notes>
  <HiddenSlides>0</HiddenSlides>
  <MMClips>0</MMClips>
  <ScaleCrop>false</ScaleCrop>
  <HeadingPairs>
    <vt:vector size="4" baseType="variant">
      <vt:variant>
        <vt:lpstr>Tema</vt:lpstr>
      </vt:variant>
      <vt:variant>
        <vt:i4>1</vt:i4>
      </vt:variant>
      <vt:variant>
        <vt:lpstr>Slayt Başlıkları</vt:lpstr>
      </vt:variant>
      <vt:variant>
        <vt:i4>22</vt:i4>
      </vt:variant>
    </vt:vector>
  </HeadingPairs>
  <TitlesOfParts>
    <vt:vector size="23" baseType="lpstr">
      <vt:lpstr>Ofis Teması</vt:lpstr>
      <vt:lpstr>Slayt 1</vt:lpstr>
      <vt:lpstr>Slayt 2</vt:lpstr>
      <vt:lpstr>Slayt 3</vt:lpstr>
      <vt:lpstr>Slayt 4</vt:lpstr>
      <vt:lpstr>Slayt 5</vt:lpstr>
      <vt:lpstr>Slayt 6</vt:lpstr>
      <vt:lpstr>Slayt 7</vt:lpstr>
      <vt:lpstr>Slayt 8</vt:lpstr>
      <vt:lpstr>Slayt 9</vt:lpstr>
      <vt:lpstr>Slayt 10</vt:lpstr>
      <vt:lpstr>Slayt 11</vt:lpstr>
      <vt:lpstr>Slayt 12</vt:lpstr>
      <vt:lpstr>Slayt 13</vt:lpstr>
      <vt:lpstr>Slayt 14</vt:lpstr>
      <vt:lpstr>Slayt 15</vt:lpstr>
      <vt:lpstr>Slayt 16</vt:lpstr>
      <vt:lpstr>Slayt 17</vt:lpstr>
      <vt:lpstr>Slayt 18</vt:lpstr>
      <vt:lpstr>Slayt 19</vt:lpstr>
      <vt:lpstr>Slayt 20</vt:lpstr>
      <vt:lpstr>Slayt 21</vt:lpstr>
      <vt:lpstr>Slayt 22</vt:lpstr>
    </vt:vector>
  </TitlesOfParts>
  <Company>HaliçÜniversitesi</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Slayt 1</dc:title>
  <dc:creator>caner</dc:creator>
  <cp:lastModifiedBy>FEVZİ ER</cp:lastModifiedBy>
  <cp:revision>55</cp:revision>
  <dcterms:created xsi:type="dcterms:W3CDTF">2013-04-15T08:18:09Z</dcterms:created>
  <dcterms:modified xsi:type="dcterms:W3CDTF">2013-05-17T07:21:14Z</dcterms:modified>
</cp:coreProperties>
</file>